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charts/chart2.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5"/>
  </p:notesMasterIdLst>
  <p:sldIdLst>
    <p:sldId id="256" r:id="rId2"/>
    <p:sldId id="269" r:id="rId3"/>
    <p:sldId id="270" r:id="rId4"/>
    <p:sldId id="271" r:id="rId5"/>
    <p:sldId id="274" r:id="rId6"/>
    <p:sldId id="275" r:id="rId7"/>
    <p:sldId id="276" r:id="rId8"/>
    <p:sldId id="277" r:id="rId9"/>
    <p:sldId id="278" r:id="rId10"/>
    <p:sldId id="279" r:id="rId11"/>
    <p:sldId id="303" r:id="rId12"/>
    <p:sldId id="280" r:id="rId13"/>
    <p:sldId id="281" r:id="rId14"/>
    <p:sldId id="282" r:id="rId15"/>
    <p:sldId id="283" r:id="rId16"/>
    <p:sldId id="284" r:id="rId17"/>
    <p:sldId id="285" r:id="rId18"/>
    <p:sldId id="286" r:id="rId19"/>
    <p:sldId id="287" r:id="rId20"/>
    <p:sldId id="288" r:id="rId21"/>
    <p:sldId id="289" r:id="rId22"/>
    <p:sldId id="290" r:id="rId23"/>
    <p:sldId id="292" r:id="rId24"/>
    <p:sldId id="293" r:id="rId25"/>
    <p:sldId id="294" r:id="rId26"/>
    <p:sldId id="295" r:id="rId27"/>
    <p:sldId id="296" r:id="rId28"/>
    <p:sldId id="297" r:id="rId29"/>
    <p:sldId id="298" r:id="rId30"/>
    <p:sldId id="299" r:id="rId31"/>
    <p:sldId id="300" r:id="rId32"/>
    <p:sldId id="301" r:id="rId33"/>
    <p:sldId id="304"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5" autoAdjust="0"/>
    <p:restoredTop sz="91919" autoAdjust="0"/>
  </p:normalViewPr>
  <p:slideViewPr>
    <p:cSldViewPr>
      <p:cViewPr>
        <p:scale>
          <a:sx n="91" d="100"/>
          <a:sy n="91"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6"/>
    </mc:Choice>
    <mc:Fallback>
      <c:style val="36"/>
    </mc:Fallback>
  </mc:AlternateContent>
  <c:chart>
    <c:autoTitleDeleted val="0"/>
    <c:plotArea>
      <c:layout>
        <c:manualLayout>
          <c:layoutTarget val="inner"/>
          <c:xMode val="edge"/>
          <c:yMode val="edge"/>
          <c:x val="7.2541584176093493E-2"/>
          <c:y val="3.4914169665443411E-2"/>
          <c:w val="0.6029359480153893"/>
          <c:h val="0.84425846253754366"/>
        </c:manualLayout>
      </c:layout>
      <c:barChart>
        <c:barDir val="col"/>
        <c:grouping val="clustered"/>
        <c:varyColors val="0"/>
        <c:ser>
          <c:idx val="0"/>
          <c:order val="0"/>
          <c:tx>
            <c:strRef>
              <c:f>Sheet1!$B$1</c:f>
              <c:strCache>
                <c:ptCount val="1"/>
                <c:pt idx="0">
                  <c:v>NJ Graduated Students</c:v>
                </c:pt>
              </c:strCache>
            </c:strRef>
          </c:tx>
          <c:invertIfNegative val="0"/>
          <c:cat>
            <c:numRef>
              <c:f>Sheet1!$A$2:$A$9</c:f>
              <c:numCache>
                <c:formatCode>General</c:formatCode>
                <c:ptCount val="8"/>
                <c:pt idx="0">
                  <c:v>2004</c:v>
                </c:pt>
                <c:pt idx="1">
                  <c:v>2005</c:v>
                </c:pt>
                <c:pt idx="2">
                  <c:v>2006</c:v>
                </c:pt>
                <c:pt idx="3">
                  <c:v>2007</c:v>
                </c:pt>
                <c:pt idx="4">
                  <c:v>2008</c:v>
                </c:pt>
                <c:pt idx="5">
                  <c:v>2009</c:v>
                </c:pt>
                <c:pt idx="6">
                  <c:v>2010</c:v>
                </c:pt>
                <c:pt idx="7">
                  <c:v>2011</c:v>
                </c:pt>
              </c:numCache>
            </c:numRef>
          </c:cat>
          <c:val>
            <c:numRef>
              <c:f>Sheet1!$B$2:$B$9</c:f>
              <c:numCache>
                <c:formatCode>General</c:formatCode>
                <c:ptCount val="8"/>
                <c:pt idx="0">
                  <c:v>2083</c:v>
                </c:pt>
                <c:pt idx="1">
                  <c:v>2205</c:v>
                </c:pt>
                <c:pt idx="2">
                  <c:v>2307</c:v>
                </c:pt>
                <c:pt idx="3">
                  <c:v>2274</c:v>
                </c:pt>
                <c:pt idx="4">
                  <c:v>2255</c:v>
                </c:pt>
                <c:pt idx="5">
                  <c:v>2257</c:v>
                </c:pt>
                <c:pt idx="6">
                  <c:v>2350</c:v>
                </c:pt>
                <c:pt idx="7">
                  <c:v>2430</c:v>
                </c:pt>
              </c:numCache>
            </c:numRef>
          </c:val>
        </c:ser>
        <c:ser>
          <c:idx val="1"/>
          <c:order val="1"/>
          <c:tx>
            <c:strRef>
              <c:f>Sheet1!$C$1</c:f>
              <c:strCache>
                <c:ptCount val="1"/>
                <c:pt idx="0">
                  <c:v>Column1</c:v>
                </c:pt>
              </c:strCache>
            </c:strRef>
          </c:tx>
          <c:invertIfNegative val="0"/>
          <c:cat>
            <c:numRef>
              <c:f>Sheet1!$A$2:$A$9</c:f>
              <c:numCache>
                <c:formatCode>General</c:formatCode>
                <c:ptCount val="8"/>
                <c:pt idx="0">
                  <c:v>2004</c:v>
                </c:pt>
                <c:pt idx="1">
                  <c:v>2005</c:v>
                </c:pt>
                <c:pt idx="2">
                  <c:v>2006</c:v>
                </c:pt>
                <c:pt idx="3">
                  <c:v>2007</c:v>
                </c:pt>
                <c:pt idx="4">
                  <c:v>2008</c:v>
                </c:pt>
                <c:pt idx="5">
                  <c:v>2009</c:v>
                </c:pt>
                <c:pt idx="6">
                  <c:v>2010</c:v>
                </c:pt>
                <c:pt idx="7">
                  <c:v>2011</c:v>
                </c:pt>
              </c:numCache>
            </c:numRef>
          </c:cat>
          <c:val>
            <c:numRef>
              <c:f>Sheet1!$C$2:$C$9</c:f>
              <c:numCache>
                <c:formatCode>General</c:formatCode>
                <c:ptCount val="8"/>
              </c:numCache>
            </c:numRef>
          </c:val>
        </c:ser>
        <c:ser>
          <c:idx val="2"/>
          <c:order val="2"/>
          <c:tx>
            <c:strRef>
              <c:f>Sheet1!$D$1</c:f>
              <c:strCache>
                <c:ptCount val="1"/>
                <c:pt idx="0">
                  <c:v>Series 3</c:v>
                </c:pt>
              </c:strCache>
            </c:strRef>
          </c:tx>
          <c:invertIfNegative val="0"/>
          <c:cat>
            <c:numRef>
              <c:f>Sheet1!$A$2:$A$9</c:f>
              <c:numCache>
                <c:formatCode>General</c:formatCode>
                <c:ptCount val="8"/>
                <c:pt idx="0">
                  <c:v>2004</c:v>
                </c:pt>
                <c:pt idx="1">
                  <c:v>2005</c:v>
                </c:pt>
                <c:pt idx="2">
                  <c:v>2006</c:v>
                </c:pt>
                <c:pt idx="3">
                  <c:v>2007</c:v>
                </c:pt>
                <c:pt idx="4">
                  <c:v>2008</c:v>
                </c:pt>
                <c:pt idx="5">
                  <c:v>2009</c:v>
                </c:pt>
                <c:pt idx="6">
                  <c:v>2010</c:v>
                </c:pt>
                <c:pt idx="7">
                  <c:v>2011</c:v>
                </c:pt>
              </c:numCache>
            </c:numRef>
          </c:cat>
          <c:val>
            <c:numRef>
              <c:f>Sheet1!$D$2:$D$9</c:f>
              <c:numCache>
                <c:formatCode>General</c:formatCode>
                <c:ptCount val="8"/>
              </c:numCache>
            </c:numRef>
          </c:val>
        </c:ser>
        <c:dLbls>
          <c:showLegendKey val="0"/>
          <c:showVal val="0"/>
          <c:showCatName val="0"/>
          <c:showSerName val="0"/>
          <c:showPercent val="0"/>
          <c:showBubbleSize val="0"/>
        </c:dLbls>
        <c:gapWidth val="150"/>
        <c:axId val="41095552"/>
        <c:axId val="41097088"/>
      </c:barChart>
      <c:catAx>
        <c:axId val="41095552"/>
        <c:scaling>
          <c:orientation val="minMax"/>
        </c:scaling>
        <c:delete val="0"/>
        <c:axPos val="b"/>
        <c:numFmt formatCode="General" sourceLinked="1"/>
        <c:majorTickMark val="out"/>
        <c:minorTickMark val="none"/>
        <c:tickLblPos val="nextTo"/>
        <c:crossAx val="41097088"/>
        <c:crosses val="autoZero"/>
        <c:auto val="1"/>
        <c:lblAlgn val="ctr"/>
        <c:lblOffset val="100"/>
        <c:noMultiLvlLbl val="0"/>
      </c:catAx>
      <c:valAx>
        <c:axId val="41097088"/>
        <c:scaling>
          <c:orientation val="minMax"/>
        </c:scaling>
        <c:delete val="0"/>
        <c:axPos val="l"/>
        <c:majorGridlines/>
        <c:numFmt formatCode="General" sourceLinked="1"/>
        <c:majorTickMark val="out"/>
        <c:minorTickMark val="none"/>
        <c:tickLblPos val="nextTo"/>
        <c:crossAx val="41095552"/>
        <c:crosses val="autoZero"/>
        <c:crossBetween val="between"/>
      </c:valAx>
    </c:plotArea>
    <c:legend>
      <c:legendPos val="r"/>
      <c:legendEntry>
        <c:idx val="1"/>
        <c:delete val="1"/>
      </c:legendEntry>
      <c:legendEntry>
        <c:idx val="2"/>
        <c:delete val="1"/>
      </c:legendEntry>
      <c:layout>
        <c:manualLayout>
          <c:xMode val="edge"/>
          <c:yMode val="edge"/>
          <c:x val="0.7278396807386126"/>
          <c:y val="0.4132973455637633"/>
          <c:w val="0.27037420616414354"/>
          <c:h val="0.22495170062505071"/>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6"/>
    </mc:Choice>
    <mc:Fallback>
      <c:style val="36"/>
    </mc:Fallback>
  </mc:AlternateContent>
  <c:chart>
    <c:autoTitleDeleted val="0"/>
    <c:plotArea>
      <c:layout/>
      <c:barChart>
        <c:barDir val="col"/>
        <c:grouping val="clustered"/>
        <c:varyColors val="0"/>
        <c:ser>
          <c:idx val="0"/>
          <c:order val="0"/>
          <c:tx>
            <c:strRef>
              <c:f>Sheet1!$B$1</c:f>
              <c:strCache>
                <c:ptCount val="1"/>
                <c:pt idx="0">
                  <c:v>Graduated Students</c:v>
                </c:pt>
              </c:strCache>
            </c:strRef>
          </c:tx>
          <c:invertIfNegative val="0"/>
          <c:cat>
            <c:strRef>
              <c:f>Sheet1!$A$2:$A$17</c:f>
              <c:strCache>
                <c:ptCount val="16"/>
                <c:pt idx="0">
                  <c:v>Drew</c:v>
                </c:pt>
                <c:pt idx="1">
                  <c:v>Farleigh Dickinson</c:v>
                </c:pt>
                <c:pt idx="2">
                  <c:v>Monmouth</c:v>
                </c:pt>
                <c:pt idx="3">
                  <c:v>Montclair</c:v>
                </c:pt>
                <c:pt idx="4">
                  <c:v>Ramapo</c:v>
                </c:pt>
                <c:pt idx="5">
                  <c:v>Rowan</c:v>
                </c:pt>
                <c:pt idx="6">
                  <c:v>Rutgers Camden</c:v>
                </c:pt>
                <c:pt idx="7">
                  <c:v>Rutgers New Brunswick</c:v>
                </c:pt>
                <c:pt idx="8">
                  <c:v>Rutgers Newark</c:v>
                </c:pt>
                <c:pt idx="9">
                  <c:v>Seton Hall</c:v>
                </c:pt>
                <c:pt idx="10">
                  <c:v>Kean</c:v>
                </c:pt>
                <c:pt idx="11">
                  <c:v>Stockton</c:v>
                </c:pt>
                <c:pt idx="12">
                  <c:v>Middlesex </c:v>
                </c:pt>
                <c:pt idx="13">
                  <c:v>Mercer County</c:v>
                </c:pt>
                <c:pt idx="14">
                  <c:v>Centenary</c:v>
                </c:pt>
                <c:pt idx="15">
                  <c:v>Bloomfield</c:v>
                </c:pt>
              </c:strCache>
            </c:strRef>
          </c:cat>
          <c:val>
            <c:numRef>
              <c:f>Sheet1!$B$2:$B$17</c:f>
              <c:numCache>
                <c:formatCode>General</c:formatCode>
                <c:ptCount val="16"/>
                <c:pt idx="0">
                  <c:v>23</c:v>
                </c:pt>
                <c:pt idx="1">
                  <c:v>9</c:v>
                </c:pt>
                <c:pt idx="2">
                  <c:v>1</c:v>
                </c:pt>
                <c:pt idx="3">
                  <c:v>50</c:v>
                </c:pt>
                <c:pt idx="4">
                  <c:v>13</c:v>
                </c:pt>
                <c:pt idx="5">
                  <c:v>13</c:v>
                </c:pt>
                <c:pt idx="6">
                  <c:v>4</c:v>
                </c:pt>
                <c:pt idx="7">
                  <c:v>27</c:v>
                </c:pt>
                <c:pt idx="8">
                  <c:v>4</c:v>
                </c:pt>
                <c:pt idx="9">
                  <c:v>3</c:v>
                </c:pt>
                <c:pt idx="10">
                  <c:v>14</c:v>
                </c:pt>
                <c:pt idx="11">
                  <c:v>51</c:v>
                </c:pt>
                <c:pt idx="12">
                  <c:v>14</c:v>
                </c:pt>
                <c:pt idx="13">
                  <c:v>17</c:v>
                </c:pt>
                <c:pt idx="14">
                  <c:v>3</c:v>
                </c:pt>
                <c:pt idx="15">
                  <c:v>62</c:v>
                </c:pt>
              </c:numCache>
            </c:numRef>
          </c:val>
        </c:ser>
        <c:ser>
          <c:idx val="1"/>
          <c:order val="1"/>
          <c:tx>
            <c:strRef>
              <c:f>Sheet1!$C$1</c:f>
              <c:strCache>
                <c:ptCount val="1"/>
                <c:pt idx="0">
                  <c:v>Column1</c:v>
                </c:pt>
              </c:strCache>
            </c:strRef>
          </c:tx>
          <c:invertIfNegative val="0"/>
          <c:cat>
            <c:strRef>
              <c:f>Sheet1!$A$2:$A$17</c:f>
              <c:strCache>
                <c:ptCount val="16"/>
                <c:pt idx="0">
                  <c:v>Drew</c:v>
                </c:pt>
                <c:pt idx="1">
                  <c:v>Farleigh Dickinson</c:v>
                </c:pt>
                <c:pt idx="2">
                  <c:v>Monmouth</c:v>
                </c:pt>
                <c:pt idx="3">
                  <c:v>Montclair</c:v>
                </c:pt>
                <c:pt idx="4">
                  <c:v>Ramapo</c:v>
                </c:pt>
                <c:pt idx="5">
                  <c:v>Rowan</c:v>
                </c:pt>
                <c:pt idx="6">
                  <c:v>Rutgers Camden</c:v>
                </c:pt>
                <c:pt idx="7">
                  <c:v>Rutgers New Brunswick</c:v>
                </c:pt>
                <c:pt idx="8">
                  <c:v>Rutgers Newark</c:v>
                </c:pt>
                <c:pt idx="9">
                  <c:v>Seton Hall</c:v>
                </c:pt>
                <c:pt idx="10">
                  <c:v>Kean</c:v>
                </c:pt>
                <c:pt idx="11">
                  <c:v>Stockton</c:v>
                </c:pt>
                <c:pt idx="12">
                  <c:v>Middlesex </c:v>
                </c:pt>
                <c:pt idx="13">
                  <c:v>Mercer County</c:v>
                </c:pt>
                <c:pt idx="14">
                  <c:v>Centenary</c:v>
                </c:pt>
                <c:pt idx="15">
                  <c:v>Bloomfield</c:v>
                </c:pt>
              </c:strCache>
            </c:strRef>
          </c:cat>
          <c:val>
            <c:numRef>
              <c:f>Sheet1!$C$2:$C$17</c:f>
              <c:numCache>
                <c:formatCode>General</c:formatCode>
                <c:ptCount val="16"/>
              </c:numCache>
            </c:numRef>
          </c:val>
        </c:ser>
        <c:ser>
          <c:idx val="2"/>
          <c:order val="2"/>
          <c:tx>
            <c:strRef>
              <c:f>Sheet1!$D$1</c:f>
              <c:strCache>
                <c:ptCount val="1"/>
                <c:pt idx="0">
                  <c:v>Column2</c:v>
                </c:pt>
              </c:strCache>
            </c:strRef>
          </c:tx>
          <c:invertIfNegative val="0"/>
          <c:cat>
            <c:strRef>
              <c:f>Sheet1!$A$2:$A$17</c:f>
              <c:strCache>
                <c:ptCount val="16"/>
                <c:pt idx="0">
                  <c:v>Drew</c:v>
                </c:pt>
                <c:pt idx="1">
                  <c:v>Farleigh Dickinson</c:v>
                </c:pt>
                <c:pt idx="2">
                  <c:v>Monmouth</c:v>
                </c:pt>
                <c:pt idx="3">
                  <c:v>Montclair</c:v>
                </c:pt>
                <c:pt idx="4">
                  <c:v>Ramapo</c:v>
                </c:pt>
                <c:pt idx="5">
                  <c:v>Rowan</c:v>
                </c:pt>
                <c:pt idx="6">
                  <c:v>Rutgers Camden</c:v>
                </c:pt>
                <c:pt idx="7">
                  <c:v>Rutgers New Brunswick</c:v>
                </c:pt>
                <c:pt idx="8">
                  <c:v>Rutgers Newark</c:v>
                </c:pt>
                <c:pt idx="9">
                  <c:v>Seton Hall</c:v>
                </c:pt>
                <c:pt idx="10">
                  <c:v>Kean</c:v>
                </c:pt>
                <c:pt idx="11">
                  <c:v>Stockton</c:v>
                </c:pt>
                <c:pt idx="12">
                  <c:v>Middlesex </c:v>
                </c:pt>
                <c:pt idx="13">
                  <c:v>Mercer County</c:v>
                </c:pt>
                <c:pt idx="14">
                  <c:v>Centenary</c:v>
                </c:pt>
                <c:pt idx="15">
                  <c:v>Bloomfield</c:v>
                </c:pt>
              </c:strCache>
            </c:strRef>
          </c:cat>
          <c:val>
            <c:numRef>
              <c:f>Sheet1!$D$2:$D$17</c:f>
              <c:numCache>
                <c:formatCode>General</c:formatCode>
                <c:ptCount val="16"/>
              </c:numCache>
            </c:numRef>
          </c:val>
        </c:ser>
        <c:dLbls>
          <c:showLegendKey val="0"/>
          <c:showVal val="0"/>
          <c:showCatName val="0"/>
          <c:showSerName val="0"/>
          <c:showPercent val="0"/>
          <c:showBubbleSize val="0"/>
        </c:dLbls>
        <c:gapWidth val="150"/>
        <c:axId val="41129472"/>
        <c:axId val="41131008"/>
      </c:barChart>
      <c:catAx>
        <c:axId val="41129472"/>
        <c:scaling>
          <c:orientation val="minMax"/>
        </c:scaling>
        <c:delete val="0"/>
        <c:axPos val="b"/>
        <c:majorTickMark val="out"/>
        <c:minorTickMark val="none"/>
        <c:tickLblPos val="nextTo"/>
        <c:crossAx val="41131008"/>
        <c:crosses val="autoZero"/>
        <c:auto val="1"/>
        <c:lblAlgn val="ctr"/>
        <c:lblOffset val="100"/>
        <c:noMultiLvlLbl val="0"/>
      </c:catAx>
      <c:valAx>
        <c:axId val="41131008"/>
        <c:scaling>
          <c:orientation val="minMax"/>
        </c:scaling>
        <c:delete val="0"/>
        <c:axPos val="l"/>
        <c:majorGridlines/>
        <c:numFmt formatCode="General" sourceLinked="1"/>
        <c:majorTickMark val="out"/>
        <c:minorTickMark val="none"/>
        <c:tickLblPos val="nextTo"/>
        <c:crossAx val="41129472"/>
        <c:crosses val="autoZero"/>
        <c:crossBetween val="between"/>
      </c:valAx>
    </c:plotArea>
    <c:legend>
      <c:legendPos val="r"/>
      <c:legendEntry>
        <c:idx val="1"/>
        <c:delete val="1"/>
      </c:legendEntry>
      <c:legendEntry>
        <c:idx val="2"/>
        <c:delete val="1"/>
      </c:legendEntry>
      <c:layout/>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D14EF4-F405-43D8-8364-5DBE5D7A7EF2}" type="datetimeFigureOut">
              <a:rPr lang="en-US" smtClean="0"/>
              <a:t>5/10/2013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AF1F63-04F1-489C-865B-42874181D6D5}" type="slidenum">
              <a:rPr lang="en-US" smtClean="0"/>
              <a:t>‹#›</a:t>
            </a:fld>
            <a:endParaRPr lang="en-US"/>
          </a:p>
        </p:txBody>
      </p:sp>
    </p:spTree>
    <p:extLst>
      <p:ext uri="{BB962C8B-B14F-4D97-AF65-F5344CB8AC3E}">
        <p14:creationId xmlns:p14="http://schemas.microsoft.com/office/powerpoint/2010/main" val="216472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AF1F63-04F1-489C-865B-42874181D6D5}" type="slidenum">
              <a:rPr lang="en-US" smtClean="0"/>
              <a:t>1</a:t>
            </a:fld>
            <a:endParaRPr lang="en-US"/>
          </a:p>
        </p:txBody>
      </p:sp>
    </p:spTree>
    <p:extLst>
      <p:ext uri="{BB962C8B-B14F-4D97-AF65-F5344CB8AC3E}">
        <p14:creationId xmlns:p14="http://schemas.microsoft.com/office/powerpoint/2010/main" val="2952558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AF1F63-04F1-489C-865B-42874181D6D5}" type="slidenum">
              <a:rPr lang="en-US" smtClean="0"/>
              <a:t>10</a:t>
            </a:fld>
            <a:endParaRPr lang="en-US"/>
          </a:p>
        </p:txBody>
      </p:sp>
    </p:spTree>
    <p:extLst>
      <p:ext uri="{BB962C8B-B14F-4D97-AF65-F5344CB8AC3E}">
        <p14:creationId xmlns:p14="http://schemas.microsoft.com/office/powerpoint/2010/main" val="2438215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AF1F63-04F1-489C-865B-42874181D6D5}" type="slidenum">
              <a:rPr lang="en-US" smtClean="0"/>
              <a:t>11</a:t>
            </a:fld>
            <a:endParaRPr lang="en-US"/>
          </a:p>
        </p:txBody>
      </p:sp>
    </p:spTree>
    <p:extLst>
      <p:ext uri="{BB962C8B-B14F-4D97-AF65-F5344CB8AC3E}">
        <p14:creationId xmlns:p14="http://schemas.microsoft.com/office/powerpoint/2010/main" val="38528822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AF1F63-04F1-489C-865B-42874181D6D5}" type="slidenum">
              <a:rPr lang="en-US" smtClean="0"/>
              <a:t>12</a:t>
            </a:fld>
            <a:endParaRPr lang="en-US"/>
          </a:p>
        </p:txBody>
      </p:sp>
    </p:spTree>
    <p:extLst>
      <p:ext uri="{BB962C8B-B14F-4D97-AF65-F5344CB8AC3E}">
        <p14:creationId xmlns:p14="http://schemas.microsoft.com/office/powerpoint/2010/main" val="2024946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AF1F63-04F1-489C-865B-42874181D6D5}" type="slidenum">
              <a:rPr lang="en-US" smtClean="0"/>
              <a:t>13</a:t>
            </a:fld>
            <a:endParaRPr lang="en-US"/>
          </a:p>
        </p:txBody>
      </p:sp>
    </p:spTree>
    <p:extLst>
      <p:ext uri="{BB962C8B-B14F-4D97-AF65-F5344CB8AC3E}">
        <p14:creationId xmlns:p14="http://schemas.microsoft.com/office/powerpoint/2010/main" val="1287833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AF1F63-04F1-489C-865B-42874181D6D5}" type="slidenum">
              <a:rPr lang="en-US" smtClean="0"/>
              <a:t>14</a:t>
            </a:fld>
            <a:endParaRPr lang="en-US"/>
          </a:p>
        </p:txBody>
      </p:sp>
    </p:spTree>
    <p:extLst>
      <p:ext uri="{BB962C8B-B14F-4D97-AF65-F5344CB8AC3E}">
        <p14:creationId xmlns:p14="http://schemas.microsoft.com/office/powerpoint/2010/main" val="27317062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AF1F63-04F1-489C-865B-42874181D6D5}" type="slidenum">
              <a:rPr lang="en-US" smtClean="0"/>
              <a:t>17</a:t>
            </a:fld>
            <a:endParaRPr lang="en-US"/>
          </a:p>
        </p:txBody>
      </p:sp>
    </p:spTree>
    <p:extLst>
      <p:ext uri="{BB962C8B-B14F-4D97-AF65-F5344CB8AC3E}">
        <p14:creationId xmlns:p14="http://schemas.microsoft.com/office/powerpoint/2010/main" val="10146498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AF1F63-04F1-489C-865B-42874181D6D5}" type="slidenum">
              <a:rPr lang="en-US" smtClean="0"/>
              <a:t>18</a:t>
            </a:fld>
            <a:endParaRPr lang="en-US"/>
          </a:p>
        </p:txBody>
      </p:sp>
    </p:spTree>
    <p:extLst>
      <p:ext uri="{BB962C8B-B14F-4D97-AF65-F5344CB8AC3E}">
        <p14:creationId xmlns:p14="http://schemas.microsoft.com/office/powerpoint/2010/main" val="25375393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AF1F63-04F1-489C-865B-42874181D6D5}" type="slidenum">
              <a:rPr lang="en-US" smtClean="0"/>
              <a:t>19</a:t>
            </a:fld>
            <a:endParaRPr lang="en-US"/>
          </a:p>
        </p:txBody>
      </p:sp>
    </p:spTree>
    <p:extLst>
      <p:ext uri="{BB962C8B-B14F-4D97-AF65-F5344CB8AC3E}">
        <p14:creationId xmlns:p14="http://schemas.microsoft.com/office/powerpoint/2010/main" val="17758650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AF1F63-04F1-489C-865B-42874181D6D5}" type="slidenum">
              <a:rPr lang="en-US" smtClean="0"/>
              <a:t>20</a:t>
            </a:fld>
            <a:endParaRPr lang="en-US"/>
          </a:p>
        </p:txBody>
      </p:sp>
    </p:spTree>
    <p:extLst>
      <p:ext uri="{BB962C8B-B14F-4D97-AF65-F5344CB8AC3E}">
        <p14:creationId xmlns:p14="http://schemas.microsoft.com/office/powerpoint/2010/main" val="24336715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AF1F63-04F1-489C-865B-42874181D6D5}" type="slidenum">
              <a:rPr lang="en-US" smtClean="0"/>
              <a:t>25</a:t>
            </a:fld>
            <a:endParaRPr lang="en-US"/>
          </a:p>
        </p:txBody>
      </p:sp>
    </p:spTree>
    <p:extLst>
      <p:ext uri="{BB962C8B-B14F-4D97-AF65-F5344CB8AC3E}">
        <p14:creationId xmlns:p14="http://schemas.microsoft.com/office/powerpoint/2010/main" val="1054169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AF1F63-04F1-489C-865B-42874181D6D5}" type="slidenum">
              <a:rPr lang="en-US" smtClean="0"/>
              <a:t>2</a:t>
            </a:fld>
            <a:endParaRPr lang="en-US"/>
          </a:p>
        </p:txBody>
      </p:sp>
    </p:spTree>
    <p:extLst>
      <p:ext uri="{BB962C8B-B14F-4D97-AF65-F5344CB8AC3E}">
        <p14:creationId xmlns:p14="http://schemas.microsoft.com/office/powerpoint/2010/main" val="10998080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AF1F63-04F1-489C-865B-42874181D6D5}" type="slidenum">
              <a:rPr lang="en-US" smtClean="0"/>
              <a:t>26</a:t>
            </a:fld>
            <a:endParaRPr lang="en-US"/>
          </a:p>
        </p:txBody>
      </p:sp>
    </p:spTree>
    <p:extLst>
      <p:ext uri="{BB962C8B-B14F-4D97-AF65-F5344CB8AC3E}">
        <p14:creationId xmlns:p14="http://schemas.microsoft.com/office/powerpoint/2010/main" val="1178432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AF1F63-04F1-489C-865B-42874181D6D5}" type="slidenum">
              <a:rPr lang="en-US" smtClean="0"/>
              <a:t>27</a:t>
            </a:fld>
            <a:endParaRPr lang="en-US"/>
          </a:p>
        </p:txBody>
      </p:sp>
    </p:spTree>
    <p:extLst>
      <p:ext uri="{BB962C8B-B14F-4D97-AF65-F5344CB8AC3E}">
        <p14:creationId xmlns:p14="http://schemas.microsoft.com/office/powerpoint/2010/main" val="29541645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AF1F63-04F1-489C-865B-42874181D6D5}" type="slidenum">
              <a:rPr lang="en-US" smtClean="0"/>
              <a:t>28</a:t>
            </a:fld>
            <a:endParaRPr lang="en-US"/>
          </a:p>
        </p:txBody>
      </p:sp>
    </p:spTree>
    <p:extLst>
      <p:ext uri="{BB962C8B-B14F-4D97-AF65-F5344CB8AC3E}">
        <p14:creationId xmlns:p14="http://schemas.microsoft.com/office/powerpoint/2010/main" val="18667269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AF1F63-04F1-489C-865B-42874181D6D5}" type="slidenum">
              <a:rPr lang="en-US" smtClean="0"/>
              <a:t>29</a:t>
            </a:fld>
            <a:endParaRPr lang="en-US"/>
          </a:p>
        </p:txBody>
      </p:sp>
    </p:spTree>
    <p:extLst>
      <p:ext uri="{BB962C8B-B14F-4D97-AF65-F5344CB8AC3E}">
        <p14:creationId xmlns:p14="http://schemas.microsoft.com/office/powerpoint/2010/main" val="13288540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AF1F63-04F1-489C-865B-42874181D6D5}" type="slidenum">
              <a:rPr lang="en-US" smtClean="0"/>
              <a:t>30</a:t>
            </a:fld>
            <a:endParaRPr lang="en-US"/>
          </a:p>
        </p:txBody>
      </p:sp>
    </p:spTree>
    <p:extLst>
      <p:ext uri="{BB962C8B-B14F-4D97-AF65-F5344CB8AC3E}">
        <p14:creationId xmlns:p14="http://schemas.microsoft.com/office/powerpoint/2010/main" val="16687102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AF1F63-04F1-489C-865B-42874181D6D5}" type="slidenum">
              <a:rPr lang="en-US" smtClean="0"/>
              <a:t>31</a:t>
            </a:fld>
            <a:endParaRPr lang="en-US"/>
          </a:p>
        </p:txBody>
      </p:sp>
    </p:spTree>
    <p:extLst>
      <p:ext uri="{BB962C8B-B14F-4D97-AF65-F5344CB8AC3E}">
        <p14:creationId xmlns:p14="http://schemas.microsoft.com/office/powerpoint/2010/main" val="152844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AF1F63-04F1-489C-865B-42874181D6D5}" type="slidenum">
              <a:rPr lang="en-US" smtClean="0"/>
              <a:t>3</a:t>
            </a:fld>
            <a:endParaRPr lang="en-US"/>
          </a:p>
        </p:txBody>
      </p:sp>
    </p:spTree>
    <p:extLst>
      <p:ext uri="{BB962C8B-B14F-4D97-AF65-F5344CB8AC3E}">
        <p14:creationId xmlns:p14="http://schemas.microsoft.com/office/powerpoint/2010/main" val="1374682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AF1F63-04F1-489C-865B-42874181D6D5}" type="slidenum">
              <a:rPr lang="en-US" smtClean="0"/>
              <a:t>4</a:t>
            </a:fld>
            <a:endParaRPr lang="en-US"/>
          </a:p>
        </p:txBody>
      </p:sp>
    </p:spTree>
    <p:extLst>
      <p:ext uri="{BB962C8B-B14F-4D97-AF65-F5344CB8AC3E}">
        <p14:creationId xmlns:p14="http://schemas.microsoft.com/office/powerpoint/2010/main" val="1496540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AF1F63-04F1-489C-865B-42874181D6D5}" type="slidenum">
              <a:rPr lang="en-US" smtClean="0"/>
              <a:t>5</a:t>
            </a:fld>
            <a:endParaRPr lang="en-US"/>
          </a:p>
        </p:txBody>
      </p:sp>
    </p:spTree>
    <p:extLst>
      <p:ext uri="{BB962C8B-B14F-4D97-AF65-F5344CB8AC3E}">
        <p14:creationId xmlns:p14="http://schemas.microsoft.com/office/powerpoint/2010/main" val="3168047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AF1F63-04F1-489C-865B-42874181D6D5}" type="slidenum">
              <a:rPr lang="en-US" smtClean="0"/>
              <a:t>6</a:t>
            </a:fld>
            <a:endParaRPr lang="en-US"/>
          </a:p>
        </p:txBody>
      </p:sp>
    </p:spTree>
    <p:extLst>
      <p:ext uri="{BB962C8B-B14F-4D97-AF65-F5344CB8AC3E}">
        <p14:creationId xmlns:p14="http://schemas.microsoft.com/office/powerpoint/2010/main" val="2602529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AF1F63-04F1-489C-865B-42874181D6D5}" type="slidenum">
              <a:rPr lang="en-US" smtClean="0"/>
              <a:t>7</a:t>
            </a:fld>
            <a:endParaRPr lang="en-US"/>
          </a:p>
        </p:txBody>
      </p:sp>
    </p:spTree>
    <p:extLst>
      <p:ext uri="{BB962C8B-B14F-4D97-AF65-F5344CB8AC3E}">
        <p14:creationId xmlns:p14="http://schemas.microsoft.com/office/powerpoint/2010/main" val="644521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FAF1F63-04F1-489C-865B-42874181D6D5}" type="slidenum">
              <a:rPr lang="en-US" smtClean="0"/>
              <a:t>8</a:t>
            </a:fld>
            <a:endParaRPr lang="en-US"/>
          </a:p>
        </p:txBody>
      </p:sp>
    </p:spTree>
    <p:extLst>
      <p:ext uri="{BB962C8B-B14F-4D97-AF65-F5344CB8AC3E}">
        <p14:creationId xmlns:p14="http://schemas.microsoft.com/office/powerpoint/2010/main" val="3674493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AF1F63-04F1-489C-865B-42874181D6D5}" type="slidenum">
              <a:rPr lang="en-US" smtClean="0"/>
              <a:t>9</a:t>
            </a:fld>
            <a:endParaRPr lang="en-US"/>
          </a:p>
        </p:txBody>
      </p:sp>
    </p:spTree>
    <p:extLst>
      <p:ext uri="{BB962C8B-B14F-4D97-AF65-F5344CB8AC3E}">
        <p14:creationId xmlns:p14="http://schemas.microsoft.com/office/powerpoint/2010/main" val="1818130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6054521A-BFEB-40D0-9093-8FF07F212168}" type="datetimeFigureOut">
              <a:rPr lang="en-US" smtClean="0"/>
              <a:t>5/10/2013</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29355275-2C7F-4C11-9AE1-6F4DC1EF4024}"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54521A-BFEB-40D0-9093-8FF07F212168}" type="datetimeFigureOut">
              <a:rPr lang="en-US" smtClean="0"/>
              <a:t>5/10/2013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355275-2C7F-4C11-9AE1-6F4DC1EF402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54521A-BFEB-40D0-9093-8FF07F212168}" type="datetimeFigureOut">
              <a:rPr lang="en-US" smtClean="0"/>
              <a:t>5/10/2013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355275-2C7F-4C11-9AE1-6F4DC1EF402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54521A-BFEB-40D0-9093-8FF07F212168}" type="datetimeFigureOut">
              <a:rPr lang="en-US" smtClean="0"/>
              <a:t>5/10/2013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355275-2C7F-4C11-9AE1-6F4DC1EF402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54521A-BFEB-40D0-9093-8FF07F212168}" type="datetimeFigureOut">
              <a:rPr lang="en-US" smtClean="0"/>
              <a:t>5/10/2013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355275-2C7F-4C11-9AE1-6F4DC1EF402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6054521A-BFEB-40D0-9093-8FF07F212168}" type="datetimeFigureOut">
              <a:rPr lang="en-US" smtClean="0"/>
              <a:t>5/10/2013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355275-2C7F-4C11-9AE1-6F4DC1EF4024}"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054521A-BFEB-40D0-9093-8FF07F212168}" type="datetimeFigureOut">
              <a:rPr lang="en-US" smtClean="0"/>
              <a:t>5/10/2013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355275-2C7F-4C11-9AE1-6F4DC1EF402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54521A-BFEB-40D0-9093-8FF07F212168}" type="datetimeFigureOut">
              <a:rPr lang="en-US" smtClean="0"/>
              <a:t>5/10/2013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355275-2C7F-4C11-9AE1-6F4DC1EF402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54521A-BFEB-40D0-9093-8FF07F212168}" type="datetimeFigureOut">
              <a:rPr lang="en-US" smtClean="0"/>
              <a:t>5/10/2013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355275-2C7F-4C11-9AE1-6F4DC1EF402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6054521A-BFEB-40D0-9093-8FF07F212168}" type="datetimeFigureOut">
              <a:rPr lang="en-US" smtClean="0"/>
              <a:t>5/10/2013</a:t>
            </a:fld>
            <a:endParaRPr lang="en-US"/>
          </a:p>
        </p:txBody>
      </p:sp>
      <p:sp>
        <p:nvSpPr>
          <p:cNvPr id="7" name="Slide Number Placeholder 6"/>
          <p:cNvSpPr>
            <a:spLocks noGrp="1"/>
          </p:cNvSpPr>
          <p:nvPr>
            <p:ph type="sldNum" sz="quarter" idx="12"/>
          </p:nvPr>
        </p:nvSpPr>
        <p:spPr/>
        <p:txBody>
          <a:bodyPr/>
          <a:lstStyle/>
          <a:p>
            <a:fld id="{29355275-2C7F-4C11-9AE1-6F4DC1EF4024}"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54521A-BFEB-40D0-9093-8FF07F212168}" type="datetimeFigureOut">
              <a:rPr lang="en-US" smtClean="0"/>
              <a:t>5/10/2013</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29355275-2C7F-4C11-9AE1-6F4DC1EF402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6054521A-BFEB-40D0-9093-8FF07F212168}" type="datetimeFigureOut">
              <a:rPr lang="en-US" smtClean="0"/>
              <a:pPr/>
              <a:t>5/10/2013</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29355275-2C7F-4C11-9AE1-6F4DC1EF402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76656" cy="6882492"/>
          </a:xfrm>
          <a:prstGeom prst="rect">
            <a:avLst/>
          </a:prstGeom>
        </p:spPr>
      </p:pic>
      <p:sp>
        <p:nvSpPr>
          <p:cNvPr id="5" name="Rectangle 4"/>
          <p:cNvSpPr/>
          <p:nvPr/>
        </p:nvSpPr>
        <p:spPr>
          <a:xfrm>
            <a:off x="1143000" y="2057400"/>
            <a:ext cx="7162800" cy="1200329"/>
          </a:xfrm>
          <a:prstGeom prst="rect">
            <a:avLst/>
          </a:prstGeom>
        </p:spPr>
        <p:txBody>
          <a:bodyPr wrap="square">
            <a:spAutoFit/>
          </a:bodyPr>
          <a:lstStyle/>
          <a:p>
            <a:pPr algn="ctr"/>
            <a:r>
              <a:rPr lang="en-US" sz="7200" dirty="0" smtClean="0">
                <a:solidFill>
                  <a:schemeClr val="bg1"/>
                </a:solidFill>
                <a:latin typeface="Stencil" pitchFamily="82" charset="0"/>
              </a:rPr>
              <a:t>Stage Rats</a:t>
            </a:r>
            <a:endParaRPr lang="en-US" sz="7200" dirty="0">
              <a:solidFill>
                <a:schemeClr val="bg1"/>
              </a:solidFill>
              <a:latin typeface="Century Gothic" pitchFamily="34" charset="0"/>
            </a:endParaRPr>
          </a:p>
        </p:txBody>
      </p:sp>
      <p:sp>
        <p:nvSpPr>
          <p:cNvPr id="7" name="TextBox 6"/>
          <p:cNvSpPr txBox="1"/>
          <p:nvPr/>
        </p:nvSpPr>
        <p:spPr>
          <a:xfrm>
            <a:off x="2975065" y="5029199"/>
            <a:ext cx="3259183" cy="1446550"/>
          </a:xfrm>
          <a:prstGeom prst="rect">
            <a:avLst/>
          </a:prstGeom>
          <a:noFill/>
        </p:spPr>
        <p:txBody>
          <a:bodyPr wrap="square" rtlCol="0">
            <a:spAutoFit/>
          </a:bodyPr>
          <a:lstStyle/>
          <a:p>
            <a:pPr algn="ctr"/>
            <a:r>
              <a:rPr lang="en-US" sz="1600" b="1" dirty="0" smtClean="0">
                <a:solidFill>
                  <a:schemeClr val="bg1"/>
                </a:solidFill>
                <a:latin typeface="Century Gothic" pitchFamily="34" charset="0"/>
              </a:rPr>
              <a:t>Presented By</a:t>
            </a:r>
          </a:p>
          <a:p>
            <a:pPr algn="ctr"/>
            <a:r>
              <a:rPr lang="en-US" sz="2400" b="1" dirty="0" smtClean="0">
                <a:solidFill>
                  <a:schemeClr val="bg1"/>
                </a:solidFill>
                <a:latin typeface="Century Gothic" pitchFamily="34" charset="0"/>
              </a:rPr>
              <a:t>Laura Pearce</a:t>
            </a:r>
          </a:p>
          <a:p>
            <a:pPr algn="ctr"/>
            <a:r>
              <a:rPr lang="en-US" sz="2400" b="1" dirty="0" smtClean="0">
                <a:solidFill>
                  <a:schemeClr val="bg1"/>
                </a:solidFill>
                <a:latin typeface="Century Gothic" pitchFamily="34" charset="0"/>
              </a:rPr>
              <a:t>Chris Gonzalez</a:t>
            </a:r>
          </a:p>
          <a:p>
            <a:pPr algn="ctr"/>
            <a:r>
              <a:rPr lang="en-US" sz="2400" b="1" dirty="0" smtClean="0">
                <a:solidFill>
                  <a:schemeClr val="bg1"/>
                </a:solidFill>
                <a:latin typeface="Century Gothic" pitchFamily="34" charset="0"/>
              </a:rPr>
              <a:t>Joseph Thornton</a:t>
            </a:r>
            <a:endParaRPr lang="en-US" sz="2400" b="1" dirty="0">
              <a:solidFill>
                <a:schemeClr val="bg1"/>
              </a:solidFill>
              <a:latin typeface="Century Gothic" pitchFamily="34" charset="0"/>
            </a:endParaRPr>
          </a:p>
        </p:txBody>
      </p:sp>
      <p:sp>
        <p:nvSpPr>
          <p:cNvPr id="8" name="Rectangle 7"/>
          <p:cNvSpPr/>
          <p:nvPr/>
        </p:nvSpPr>
        <p:spPr>
          <a:xfrm>
            <a:off x="3072024" y="3257729"/>
            <a:ext cx="3065263" cy="369332"/>
          </a:xfrm>
          <a:prstGeom prst="rect">
            <a:avLst/>
          </a:prstGeom>
        </p:spPr>
        <p:txBody>
          <a:bodyPr wrap="none">
            <a:spAutoFit/>
          </a:bodyPr>
          <a:lstStyle/>
          <a:p>
            <a:pPr algn="ctr"/>
            <a:r>
              <a:rPr lang="en-US" b="1" dirty="0">
                <a:solidFill>
                  <a:schemeClr val="bg1"/>
                </a:solidFill>
                <a:latin typeface="Century Gothic" pitchFamily="34" charset="0"/>
              </a:rPr>
              <a:t>“Build Good Stuff Cheap</a:t>
            </a:r>
            <a:r>
              <a:rPr lang="en-US" dirty="0">
                <a:solidFill>
                  <a:schemeClr val="bg1"/>
                </a:solidFill>
                <a:latin typeface="Century Gothic" pitchFamily="34" charset="0"/>
              </a:rPr>
              <a:t>”</a:t>
            </a:r>
          </a:p>
        </p:txBody>
      </p:sp>
    </p:spTree>
    <p:extLst>
      <p:ext uri="{BB962C8B-B14F-4D97-AF65-F5344CB8AC3E}">
        <p14:creationId xmlns:p14="http://schemas.microsoft.com/office/powerpoint/2010/main" val="30359412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024744" cy="1143000"/>
          </a:xfrm>
        </p:spPr>
        <p:txBody>
          <a:bodyPr/>
          <a:lstStyle/>
          <a:p>
            <a:r>
              <a:rPr lang="en-US" dirty="0" smtClean="0"/>
              <a:t>Value Proposition</a:t>
            </a:r>
            <a:endParaRPr lang="en-US" dirty="0"/>
          </a:p>
        </p:txBody>
      </p:sp>
      <p:sp>
        <p:nvSpPr>
          <p:cNvPr id="3" name="Content Placeholder 2"/>
          <p:cNvSpPr>
            <a:spLocks noGrp="1"/>
          </p:cNvSpPr>
          <p:nvPr>
            <p:ph idx="1"/>
          </p:nvPr>
        </p:nvSpPr>
        <p:spPr>
          <a:xfrm>
            <a:off x="762000" y="1905000"/>
            <a:ext cx="7696200" cy="4419600"/>
          </a:xfrm>
        </p:spPr>
        <p:txBody>
          <a:bodyPr>
            <a:normAutofit/>
          </a:bodyPr>
          <a:lstStyle/>
          <a:p>
            <a:r>
              <a:rPr lang="en-US" dirty="0"/>
              <a:t>Through a combination of experience, resourcefulness, networking and applied </a:t>
            </a:r>
            <a:r>
              <a:rPr lang="en-US" dirty="0" smtClean="0"/>
              <a:t>creativity, Stage </a:t>
            </a:r>
            <a:r>
              <a:rPr lang="en-US" dirty="0"/>
              <a:t>Rats is able to build quality sets and installations and remain within budget.</a:t>
            </a:r>
          </a:p>
          <a:p>
            <a:r>
              <a:rPr lang="en-US" dirty="0"/>
              <a:t>Hires established professionals and student apprentices.       </a:t>
            </a:r>
          </a:p>
          <a:p>
            <a:pPr marL="68580" indent="0">
              <a:buNone/>
            </a:pPr>
            <a:endParaRPr lang="en-US" dirty="0"/>
          </a:p>
        </p:txBody>
      </p:sp>
    </p:spTree>
    <p:extLst>
      <p:ext uri="{BB962C8B-B14F-4D97-AF65-F5344CB8AC3E}">
        <p14:creationId xmlns:p14="http://schemas.microsoft.com/office/powerpoint/2010/main" val="34313347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 Proposition</a:t>
            </a:r>
            <a:endParaRPr lang="en-US" dirty="0"/>
          </a:p>
        </p:txBody>
      </p:sp>
      <p:sp>
        <p:nvSpPr>
          <p:cNvPr id="3" name="Content Placeholder 2"/>
          <p:cNvSpPr>
            <a:spLocks noGrp="1"/>
          </p:cNvSpPr>
          <p:nvPr>
            <p:ph idx="1"/>
          </p:nvPr>
        </p:nvSpPr>
        <p:spPr>
          <a:xfrm>
            <a:off x="1043492" y="2323652"/>
            <a:ext cx="7338508" cy="3508977"/>
          </a:xfrm>
        </p:spPr>
        <p:txBody>
          <a:bodyPr/>
          <a:lstStyle/>
          <a:p>
            <a:r>
              <a:rPr lang="en-US" dirty="0"/>
              <a:t>Brings value to the community and small theatre companies </a:t>
            </a:r>
          </a:p>
          <a:p>
            <a:r>
              <a:rPr lang="en-US" dirty="0"/>
              <a:t>The benefits for Rowan students are professional experience, networking, resume building, and skills that cannot be taught in a classroom.   </a:t>
            </a:r>
          </a:p>
          <a:p>
            <a:r>
              <a:rPr lang="en-US" dirty="0" smtClean="0"/>
              <a:t>Benefits for the University include potentially higher enrollment</a:t>
            </a:r>
            <a:endParaRPr lang="en-US" dirty="0"/>
          </a:p>
        </p:txBody>
      </p:sp>
    </p:spTree>
    <p:extLst>
      <p:ext uri="{BB962C8B-B14F-4D97-AF65-F5344CB8AC3E}">
        <p14:creationId xmlns:p14="http://schemas.microsoft.com/office/powerpoint/2010/main" val="6280990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33400"/>
            <a:ext cx="7024744" cy="1143000"/>
          </a:xfrm>
        </p:spPr>
        <p:txBody>
          <a:bodyPr/>
          <a:lstStyle/>
          <a:p>
            <a:r>
              <a:rPr lang="en-US" dirty="0" smtClean="0"/>
              <a:t>Mission</a:t>
            </a:r>
            <a:endParaRPr lang="en-US" dirty="0"/>
          </a:p>
        </p:txBody>
      </p:sp>
      <p:sp>
        <p:nvSpPr>
          <p:cNvPr id="3" name="Content Placeholder 2"/>
          <p:cNvSpPr>
            <a:spLocks noGrp="1"/>
          </p:cNvSpPr>
          <p:nvPr>
            <p:ph idx="1"/>
          </p:nvPr>
        </p:nvSpPr>
        <p:spPr>
          <a:xfrm>
            <a:off x="762000" y="2057400"/>
            <a:ext cx="7848600" cy="4267200"/>
          </a:xfrm>
        </p:spPr>
        <p:txBody>
          <a:bodyPr>
            <a:normAutofit/>
          </a:bodyPr>
          <a:lstStyle/>
          <a:p>
            <a:r>
              <a:rPr lang="en-US" dirty="0" smtClean="0"/>
              <a:t>“Good Stuff Cheap”</a:t>
            </a:r>
          </a:p>
          <a:p>
            <a:r>
              <a:rPr lang="en-US" dirty="0" smtClean="0"/>
              <a:t>Stage </a:t>
            </a:r>
            <a:r>
              <a:rPr lang="en-US" dirty="0"/>
              <a:t>Rat’s mission Inspired by the University mission: “To provide a collaborative, nurturing, learning-centered environment to educate students with an excellent liberal education and professional preparation to meet the challenges of the future” and “to be valued for partnership with the community and regional industry for providing opportunities.” </a:t>
            </a:r>
          </a:p>
          <a:p>
            <a:pPr marL="68580" indent="0">
              <a:buNone/>
            </a:pPr>
            <a:endParaRPr lang="en-US" dirty="0"/>
          </a:p>
          <a:p>
            <a:endParaRPr lang="en-US" dirty="0"/>
          </a:p>
        </p:txBody>
      </p:sp>
    </p:spTree>
    <p:extLst>
      <p:ext uri="{BB962C8B-B14F-4D97-AF65-F5344CB8AC3E}">
        <p14:creationId xmlns:p14="http://schemas.microsoft.com/office/powerpoint/2010/main" val="18119634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0"/>
            <a:ext cx="7024744" cy="1143000"/>
          </a:xfrm>
        </p:spPr>
        <p:txBody>
          <a:bodyPr/>
          <a:lstStyle/>
          <a:p>
            <a:r>
              <a:rPr lang="en-US" dirty="0" smtClean="0"/>
              <a:t>Market</a:t>
            </a:r>
            <a:endParaRPr lang="en-US" dirty="0"/>
          </a:p>
        </p:txBody>
      </p:sp>
      <p:sp>
        <p:nvSpPr>
          <p:cNvPr id="3" name="Content Placeholder 2"/>
          <p:cNvSpPr>
            <a:spLocks noGrp="1"/>
          </p:cNvSpPr>
          <p:nvPr>
            <p:ph idx="1"/>
          </p:nvPr>
        </p:nvSpPr>
        <p:spPr>
          <a:xfrm>
            <a:off x="762000" y="2323652"/>
            <a:ext cx="7620000" cy="4000948"/>
          </a:xfrm>
        </p:spPr>
        <p:txBody>
          <a:bodyPr/>
          <a:lstStyle/>
          <a:p>
            <a:r>
              <a:rPr lang="en-US" dirty="0"/>
              <a:t>Stage Rats has two target markets.</a:t>
            </a:r>
          </a:p>
          <a:p>
            <a:pPr marL="822960" lvl="1" indent="-457200">
              <a:buFont typeface="+mj-lt"/>
              <a:buAutoNum type="arabicParenR"/>
            </a:pPr>
            <a:r>
              <a:rPr lang="en-US" dirty="0"/>
              <a:t>Theatre companies and playhouses that are in need of a set design and stage. </a:t>
            </a:r>
          </a:p>
          <a:p>
            <a:pPr marL="822960" lvl="1" indent="-457200">
              <a:buFont typeface="+mj-lt"/>
              <a:buAutoNum type="arabicParenR"/>
            </a:pPr>
            <a:r>
              <a:rPr lang="en-US" dirty="0"/>
              <a:t>Students ranging from 17 to 25 years of age studying in Theatre and </a:t>
            </a:r>
            <a:r>
              <a:rPr lang="en-US" dirty="0" smtClean="0"/>
              <a:t>Dance </a:t>
            </a:r>
            <a:r>
              <a:rPr lang="en-US" dirty="0"/>
              <a:t>and interested in designing, building, and developing stages and sets. </a:t>
            </a:r>
          </a:p>
          <a:p>
            <a:endParaRPr lang="en-US" dirty="0"/>
          </a:p>
        </p:txBody>
      </p:sp>
    </p:spTree>
    <p:extLst>
      <p:ext uri="{BB962C8B-B14F-4D97-AF65-F5344CB8AC3E}">
        <p14:creationId xmlns:p14="http://schemas.microsoft.com/office/powerpoint/2010/main" val="30895573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567110" cy="1143000"/>
          </a:xfrm>
        </p:spPr>
        <p:txBody>
          <a:bodyPr>
            <a:normAutofit/>
          </a:bodyPr>
          <a:lstStyle/>
          <a:p>
            <a:r>
              <a:rPr lang="en-US" dirty="0" smtClean="0"/>
              <a:t>Theatre Companies</a:t>
            </a:r>
            <a:endParaRPr lang="en-US" dirty="0"/>
          </a:p>
        </p:txBody>
      </p:sp>
      <p:sp>
        <p:nvSpPr>
          <p:cNvPr id="3" name="Content Placeholder 2"/>
          <p:cNvSpPr>
            <a:spLocks noGrp="1"/>
          </p:cNvSpPr>
          <p:nvPr>
            <p:ph idx="1"/>
          </p:nvPr>
        </p:nvSpPr>
        <p:spPr>
          <a:xfrm>
            <a:off x="838200" y="2057400"/>
            <a:ext cx="6982609" cy="3775229"/>
          </a:xfrm>
        </p:spPr>
        <p:txBody>
          <a:bodyPr/>
          <a:lstStyle/>
          <a:p>
            <a:r>
              <a:rPr lang="en-US" dirty="0" smtClean="0"/>
              <a:t>Over </a:t>
            </a:r>
            <a:r>
              <a:rPr lang="en-US" dirty="0"/>
              <a:t>sixty theatre companies and concert halls in NJ alone.</a:t>
            </a:r>
          </a:p>
          <a:p>
            <a:r>
              <a:rPr lang="en-US" dirty="0"/>
              <a:t>Market  consists of mostly non-profit theatre organizations </a:t>
            </a:r>
            <a:r>
              <a:rPr lang="en-US" dirty="0" smtClean="0"/>
              <a:t>located in </a:t>
            </a:r>
            <a:r>
              <a:rPr lang="en-US" dirty="0"/>
              <a:t>NJ, NY, and Philadelphia area.</a:t>
            </a:r>
          </a:p>
          <a:p>
            <a:r>
              <a:rPr lang="en-US" dirty="0"/>
              <a:t>Demands consist of stage design, construction, production, and clean up service while working with a tight budget.</a:t>
            </a:r>
          </a:p>
          <a:p>
            <a:endParaRPr lang="en-US" dirty="0"/>
          </a:p>
          <a:p>
            <a:endParaRPr lang="en-US" dirty="0"/>
          </a:p>
        </p:txBody>
      </p:sp>
    </p:spTree>
    <p:extLst>
      <p:ext uri="{BB962C8B-B14F-4D97-AF65-F5344CB8AC3E}">
        <p14:creationId xmlns:p14="http://schemas.microsoft.com/office/powerpoint/2010/main" val="33245823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338510" cy="1143000"/>
          </a:xfrm>
        </p:spPr>
        <p:txBody>
          <a:bodyPr>
            <a:normAutofit/>
          </a:bodyPr>
          <a:lstStyle/>
          <a:p>
            <a:r>
              <a:rPr lang="en-US" dirty="0" smtClean="0"/>
              <a:t>Students</a:t>
            </a:r>
            <a:endParaRPr lang="en-US" dirty="0"/>
          </a:p>
        </p:txBody>
      </p:sp>
      <p:sp>
        <p:nvSpPr>
          <p:cNvPr id="3" name="Content Placeholder 2"/>
          <p:cNvSpPr>
            <a:spLocks noGrp="1"/>
          </p:cNvSpPr>
          <p:nvPr>
            <p:ph idx="1"/>
          </p:nvPr>
        </p:nvSpPr>
        <p:spPr>
          <a:xfrm>
            <a:off x="533400" y="2323652"/>
            <a:ext cx="8001000" cy="4077148"/>
          </a:xfrm>
        </p:spPr>
        <p:txBody>
          <a:bodyPr>
            <a:normAutofit lnSpcReduction="10000"/>
          </a:bodyPr>
          <a:lstStyle/>
          <a:p>
            <a:r>
              <a:rPr lang="en-US" dirty="0" smtClean="0"/>
              <a:t>Wants </a:t>
            </a:r>
            <a:r>
              <a:rPr lang="en-US" dirty="0"/>
              <a:t>include attending a university that has a well-established Theatre and Drama department that will allow them to grow in the field. </a:t>
            </a:r>
          </a:p>
          <a:p>
            <a:r>
              <a:rPr lang="en-US" dirty="0"/>
              <a:t>Looking to gain a broad-based study of theatre, grow more knowledgeable and skilled as theatre artists and scholars, work with professionals, network, work in a state-of-the-art theatrical space, and receive the proper training that will allow them to be an expert in the field. </a:t>
            </a:r>
          </a:p>
          <a:p>
            <a:r>
              <a:rPr lang="en-US" dirty="0"/>
              <a:t>The state contains seventeen Theatre and Drama universities</a:t>
            </a:r>
          </a:p>
          <a:p>
            <a:endParaRPr lang="en-US" dirty="0"/>
          </a:p>
        </p:txBody>
      </p:sp>
    </p:spTree>
    <p:extLst>
      <p:ext uri="{BB962C8B-B14F-4D97-AF65-F5344CB8AC3E}">
        <p14:creationId xmlns:p14="http://schemas.microsoft.com/office/powerpoint/2010/main" val="1824105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024744" cy="1143000"/>
          </a:xfrm>
        </p:spPr>
        <p:txBody>
          <a:bodyPr/>
          <a:lstStyle/>
          <a:p>
            <a:r>
              <a:rPr lang="en-US" dirty="0"/>
              <a:t>Market Analysis Graphs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90793207"/>
              </p:ext>
            </p:extLst>
          </p:nvPr>
        </p:nvGraphicFramePr>
        <p:xfrm>
          <a:off x="838200" y="2286000"/>
          <a:ext cx="7239000" cy="320414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838200" y="1785258"/>
            <a:ext cx="6934200" cy="369332"/>
          </a:xfrm>
          <a:prstGeom prst="rect">
            <a:avLst/>
          </a:prstGeom>
        </p:spPr>
        <p:txBody>
          <a:bodyPr wrap="square">
            <a:spAutoFit/>
          </a:bodyPr>
          <a:lstStyle/>
          <a:p>
            <a:pPr algn="ctr"/>
            <a:r>
              <a:rPr lang="en-US" b="1" dirty="0"/>
              <a:t>Table 1: Overall NJ Theatre &amp; Performing Arts Graduates</a:t>
            </a:r>
          </a:p>
        </p:txBody>
      </p:sp>
      <p:sp>
        <p:nvSpPr>
          <p:cNvPr id="6" name="Rectangle 5"/>
          <p:cNvSpPr/>
          <p:nvPr/>
        </p:nvSpPr>
        <p:spPr>
          <a:xfrm>
            <a:off x="914400" y="5638800"/>
            <a:ext cx="7315200" cy="646331"/>
          </a:xfrm>
          <a:prstGeom prst="rect">
            <a:avLst/>
          </a:prstGeom>
        </p:spPr>
        <p:txBody>
          <a:bodyPr wrap="square">
            <a:spAutoFit/>
          </a:bodyPr>
          <a:lstStyle/>
          <a:p>
            <a:pPr algn="ctr"/>
            <a:r>
              <a:rPr lang="en-US" dirty="0"/>
              <a:t>T</a:t>
            </a:r>
            <a:r>
              <a:rPr lang="en-US" dirty="0" smtClean="0"/>
              <a:t>able </a:t>
            </a:r>
            <a:r>
              <a:rPr lang="en-US" dirty="0"/>
              <a:t>1 </a:t>
            </a:r>
            <a:r>
              <a:rPr lang="en-US" dirty="0" smtClean="0"/>
              <a:t>shows </a:t>
            </a:r>
            <a:r>
              <a:rPr lang="en-US" dirty="0"/>
              <a:t>how many students graduated with a Visual and Performing Arts Degree in New Jersey from 2004 to </a:t>
            </a:r>
            <a:r>
              <a:rPr lang="en-US" dirty="0" smtClean="0"/>
              <a:t>2011 (nj.gov)</a:t>
            </a:r>
            <a:endParaRPr lang="en-US" dirty="0"/>
          </a:p>
        </p:txBody>
      </p:sp>
    </p:spTree>
    <p:extLst>
      <p:ext uri="{BB962C8B-B14F-4D97-AF65-F5344CB8AC3E}">
        <p14:creationId xmlns:p14="http://schemas.microsoft.com/office/powerpoint/2010/main" val="30369112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246" y="498566"/>
            <a:ext cx="7024744" cy="1143000"/>
          </a:xfrm>
        </p:spPr>
        <p:txBody>
          <a:bodyPr>
            <a:normAutofit fontScale="90000"/>
          </a:bodyPr>
          <a:lstStyle/>
          <a:p>
            <a:r>
              <a:rPr lang="en-US" dirty="0"/>
              <a:t>Market Analysis Graphs Cont.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91141823"/>
              </p:ext>
            </p:extLst>
          </p:nvPr>
        </p:nvGraphicFramePr>
        <p:xfrm>
          <a:off x="685800" y="2324101"/>
          <a:ext cx="7391400" cy="3238499"/>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609600" y="1861066"/>
            <a:ext cx="8001000" cy="369332"/>
          </a:xfrm>
          <a:prstGeom prst="rect">
            <a:avLst/>
          </a:prstGeom>
        </p:spPr>
        <p:txBody>
          <a:bodyPr wrap="square">
            <a:spAutoFit/>
          </a:bodyPr>
          <a:lstStyle/>
          <a:p>
            <a:pPr algn="ctr"/>
            <a:r>
              <a:rPr lang="en-US" b="1" dirty="0"/>
              <a:t>Table 2: NJ Theatre &amp; Performing Arts Graduates for Each College</a:t>
            </a:r>
          </a:p>
        </p:txBody>
      </p:sp>
      <p:sp>
        <p:nvSpPr>
          <p:cNvPr id="6" name="Rectangle 5"/>
          <p:cNvSpPr/>
          <p:nvPr/>
        </p:nvSpPr>
        <p:spPr>
          <a:xfrm>
            <a:off x="609600" y="5715000"/>
            <a:ext cx="8416636" cy="646331"/>
          </a:xfrm>
          <a:prstGeom prst="rect">
            <a:avLst/>
          </a:prstGeom>
        </p:spPr>
        <p:txBody>
          <a:bodyPr wrap="square">
            <a:spAutoFit/>
          </a:bodyPr>
          <a:lstStyle/>
          <a:p>
            <a:r>
              <a:rPr lang="en-US" dirty="0" smtClean="0"/>
              <a:t>Table 2 shows </a:t>
            </a:r>
            <a:r>
              <a:rPr lang="en-US" dirty="0"/>
              <a:t>the number of New Jersey graduated students from 2011 with a degree in Theatre and Performing </a:t>
            </a:r>
            <a:r>
              <a:rPr lang="en-US" dirty="0" smtClean="0"/>
              <a:t>Arts from each school (nj.gov).</a:t>
            </a:r>
            <a:endParaRPr lang="en-US" dirty="0"/>
          </a:p>
        </p:txBody>
      </p:sp>
    </p:spTree>
    <p:extLst>
      <p:ext uri="{BB962C8B-B14F-4D97-AF65-F5344CB8AC3E}">
        <p14:creationId xmlns:p14="http://schemas.microsoft.com/office/powerpoint/2010/main" val="25349645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90600" y="685800"/>
            <a:ext cx="7024744" cy="1143000"/>
          </a:xfrm>
        </p:spPr>
        <p:txBody>
          <a:bodyPr>
            <a:normAutofit/>
          </a:bodyPr>
          <a:lstStyle/>
          <a:p>
            <a:r>
              <a:rPr lang="en-US" dirty="0" smtClean="0"/>
              <a:t>Industry</a:t>
            </a:r>
            <a:endParaRPr lang="en-US" dirty="0"/>
          </a:p>
        </p:txBody>
      </p:sp>
      <p:sp>
        <p:nvSpPr>
          <p:cNvPr id="5" name="Content Placeholder 2"/>
          <p:cNvSpPr>
            <a:spLocks noGrp="1"/>
          </p:cNvSpPr>
          <p:nvPr>
            <p:ph idx="1"/>
          </p:nvPr>
        </p:nvSpPr>
        <p:spPr/>
        <p:txBody>
          <a:bodyPr/>
          <a:lstStyle/>
          <a:p>
            <a:r>
              <a:rPr lang="en-US" dirty="0" smtClean="0"/>
              <a:t>Primary Competitors</a:t>
            </a:r>
          </a:p>
          <a:p>
            <a:r>
              <a:rPr lang="en-US" dirty="0" smtClean="0"/>
              <a:t>Secondary Competitors</a:t>
            </a:r>
          </a:p>
          <a:p>
            <a:r>
              <a:rPr lang="en-US" dirty="0" smtClean="0"/>
              <a:t>Industry Opportunities</a:t>
            </a:r>
          </a:p>
        </p:txBody>
      </p:sp>
    </p:spTree>
    <p:extLst>
      <p:ext uri="{BB962C8B-B14F-4D97-AF65-F5344CB8AC3E}">
        <p14:creationId xmlns:p14="http://schemas.microsoft.com/office/powerpoint/2010/main" val="35771577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Primary Competitors</a:t>
            </a:r>
            <a:endParaRPr lang="en-US" dirty="0"/>
          </a:p>
        </p:txBody>
      </p:sp>
      <p:sp>
        <p:nvSpPr>
          <p:cNvPr id="5" name="Content Placeholder 2"/>
          <p:cNvSpPr>
            <a:spLocks noGrp="1"/>
          </p:cNvSpPr>
          <p:nvPr>
            <p:ph idx="1"/>
          </p:nvPr>
        </p:nvSpPr>
        <p:spPr/>
        <p:txBody>
          <a:bodyPr/>
          <a:lstStyle/>
          <a:p>
            <a:r>
              <a:rPr lang="en-US" dirty="0" smtClean="0"/>
              <a:t>University of Kean</a:t>
            </a:r>
          </a:p>
          <a:p>
            <a:pPr lvl="1"/>
            <a:r>
              <a:rPr lang="en-US" dirty="0" smtClean="0"/>
              <a:t>Premiere Stages</a:t>
            </a:r>
          </a:p>
          <a:p>
            <a:r>
              <a:rPr lang="en-US" dirty="0" smtClean="0"/>
              <a:t>Princeton University</a:t>
            </a:r>
          </a:p>
          <a:p>
            <a:pPr lvl="1"/>
            <a:r>
              <a:rPr lang="en-US" dirty="0" smtClean="0"/>
              <a:t>McCarter Theatre</a:t>
            </a:r>
          </a:p>
          <a:p>
            <a:r>
              <a:rPr lang="en-US" dirty="0" smtClean="0"/>
              <a:t>Drew University</a:t>
            </a:r>
          </a:p>
          <a:p>
            <a:pPr lvl="1"/>
            <a:r>
              <a:rPr lang="en-US" dirty="0" smtClean="0"/>
              <a:t>Shakespeare Theatre Company</a:t>
            </a:r>
            <a:endParaRPr lang="en-US" dirty="0"/>
          </a:p>
        </p:txBody>
      </p:sp>
    </p:spTree>
    <p:extLst>
      <p:ext uri="{BB962C8B-B14F-4D97-AF65-F5344CB8AC3E}">
        <p14:creationId xmlns:p14="http://schemas.microsoft.com/office/powerpoint/2010/main" val="15066343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38200"/>
            <a:ext cx="7024744" cy="1143000"/>
          </a:xfrm>
        </p:spPr>
        <p:txBody>
          <a:bodyPr/>
          <a:lstStyle/>
          <a:p>
            <a:r>
              <a:rPr lang="en-US" dirty="0" smtClean="0"/>
              <a:t>Layout</a:t>
            </a:r>
            <a:endParaRPr lang="en-US" dirty="0"/>
          </a:p>
        </p:txBody>
      </p:sp>
      <p:sp>
        <p:nvSpPr>
          <p:cNvPr id="3" name="Content Placeholder 2"/>
          <p:cNvSpPr>
            <a:spLocks noGrp="1"/>
          </p:cNvSpPr>
          <p:nvPr>
            <p:ph idx="1"/>
          </p:nvPr>
        </p:nvSpPr>
        <p:spPr/>
        <p:txBody>
          <a:bodyPr/>
          <a:lstStyle/>
          <a:p>
            <a:r>
              <a:rPr lang="en-US" dirty="0" smtClean="0"/>
              <a:t>Problem</a:t>
            </a:r>
          </a:p>
          <a:p>
            <a:r>
              <a:rPr lang="en-US" dirty="0" smtClean="0"/>
              <a:t>Goals</a:t>
            </a:r>
          </a:p>
          <a:p>
            <a:r>
              <a:rPr lang="en-US" dirty="0" smtClean="0"/>
              <a:t>Accomplished Tasks</a:t>
            </a:r>
          </a:p>
          <a:p>
            <a:r>
              <a:rPr lang="en-US" dirty="0" smtClean="0"/>
              <a:t>Analysis</a:t>
            </a:r>
          </a:p>
          <a:p>
            <a:r>
              <a:rPr lang="en-US" dirty="0" smtClean="0"/>
              <a:t>Findings</a:t>
            </a:r>
          </a:p>
          <a:p>
            <a:r>
              <a:rPr lang="en-US" dirty="0" smtClean="0"/>
              <a:t>Recommendations</a:t>
            </a:r>
          </a:p>
          <a:p>
            <a:pPr lvl="1"/>
            <a:r>
              <a:rPr lang="en-US" dirty="0" smtClean="0"/>
              <a:t>Business Plan Presentation &amp; Pitch</a:t>
            </a:r>
            <a:endParaRPr lang="en-US" dirty="0"/>
          </a:p>
        </p:txBody>
      </p:sp>
    </p:spTree>
    <p:extLst>
      <p:ext uri="{BB962C8B-B14F-4D97-AF65-F5344CB8AC3E}">
        <p14:creationId xmlns:p14="http://schemas.microsoft.com/office/powerpoint/2010/main" val="39273716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85800" y="685800"/>
            <a:ext cx="7024744" cy="1143000"/>
          </a:xfrm>
        </p:spPr>
        <p:txBody>
          <a:bodyPr/>
          <a:lstStyle/>
          <a:p>
            <a:r>
              <a:rPr lang="en-US" dirty="0" smtClean="0"/>
              <a:t>Secondary Competitors</a:t>
            </a:r>
            <a:endParaRPr lang="en-US" dirty="0"/>
          </a:p>
        </p:txBody>
      </p:sp>
      <p:sp>
        <p:nvSpPr>
          <p:cNvPr id="5" name="Content Placeholder 2"/>
          <p:cNvSpPr>
            <a:spLocks noGrp="1"/>
          </p:cNvSpPr>
          <p:nvPr>
            <p:ph idx="1"/>
          </p:nvPr>
        </p:nvSpPr>
        <p:spPr>
          <a:xfrm>
            <a:off x="838200" y="1905000"/>
            <a:ext cx="7315200" cy="4267200"/>
          </a:xfrm>
        </p:spPr>
        <p:txBody>
          <a:bodyPr>
            <a:normAutofit fontScale="92500"/>
          </a:bodyPr>
          <a:lstStyle/>
          <a:p>
            <a:r>
              <a:rPr lang="en-US" dirty="0" smtClean="0">
                <a:solidFill>
                  <a:srgbClr val="000000"/>
                </a:solidFill>
                <a:effectLst/>
                <a:ea typeface="Times New Roman"/>
              </a:rPr>
              <a:t>Our secondary competitors relate more to the specific work that we at Stage Rats accommodate to: Stage construction and installation</a:t>
            </a:r>
          </a:p>
          <a:p>
            <a:r>
              <a:rPr lang="en-US" dirty="0" smtClean="0">
                <a:solidFill>
                  <a:srgbClr val="000000"/>
                </a:solidFill>
                <a:ea typeface="Times New Roman"/>
              </a:rPr>
              <a:t>Many under the radar unincorporated private businesses</a:t>
            </a:r>
          </a:p>
          <a:p>
            <a:r>
              <a:rPr lang="en-US" dirty="0" smtClean="0">
                <a:solidFill>
                  <a:srgbClr val="000000"/>
                </a:solidFill>
                <a:ea typeface="Times New Roman"/>
              </a:rPr>
              <a:t>Primarily located, but not limited to Southern NJ</a:t>
            </a:r>
          </a:p>
          <a:p>
            <a:r>
              <a:rPr lang="en-US" dirty="0" smtClean="0">
                <a:solidFill>
                  <a:srgbClr val="000000"/>
                </a:solidFill>
                <a:ea typeface="Times New Roman"/>
              </a:rPr>
              <a:t>A few include: </a:t>
            </a:r>
            <a:endParaRPr lang="en-US" dirty="0" smtClean="0">
              <a:solidFill>
                <a:srgbClr val="000000"/>
              </a:solidFill>
              <a:effectLst/>
              <a:ea typeface="Times New Roman"/>
            </a:endParaRPr>
          </a:p>
          <a:p>
            <a:pPr lvl="1">
              <a:buFont typeface="Wingdings" pitchFamily="2" charset="2"/>
              <a:buChar char="Ø"/>
            </a:pPr>
            <a:r>
              <a:rPr lang="en-US" dirty="0" smtClean="0">
                <a:solidFill>
                  <a:srgbClr val="000000"/>
                </a:solidFill>
                <a:effectLst/>
                <a:ea typeface="Times New Roman"/>
              </a:rPr>
              <a:t>Proof Productions</a:t>
            </a:r>
          </a:p>
          <a:p>
            <a:pPr lvl="1">
              <a:buFont typeface="Wingdings" pitchFamily="2" charset="2"/>
              <a:buChar char="Ø"/>
            </a:pPr>
            <a:r>
              <a:rPr lang="en-US" dirty="0" smtClean="0">
                <a:solidFill>
                  <a:srgbClr val="000000"/>
                </a:solidFill>
                <a:effectLst/>
                <a:ea typeface="Times New Roman"/>
              </a:rPr>
              <a:t>Stage </a:t>
            </a:r>
            <a:r>
              <a:rPr lang="en-US" dirty="0" err="1" smtClean="0">
                <a:solidFill>
                  <a:srgbClr val="000000"/>
                </a:solidFill>
                <a:effectLst/>
                <a:ea typeface="Times New Roman"/>
              </a:rPr>
              <a:t>Krew</a:t>
            </a:r>
            <a:r>
              <a:rPr lang="en-US" dirty="0" smtClean="0">
                <a:solidFill>
                  <a:srgbClr val="000000"/>
                </a:solidFill>
                <a:effectLst/>
                <a:ea typeface="Times New Roman"/>
              </a:rPr>
              <a:t> </a:t>
            </a:r>
          </a:p>
          <a:p>
            <a:pPr lvl="1">
              <a:buFont typeface="Wingdings" pitchFamily="2" charset="2"/>
              <a:buChar char="Ø"/>
            </a:pPr>
            <a:r>
              <a:rPr lang="en-US" dirty="0" err="1" smtClean="0">
                <a:solidFill>
                  <a:srgbClr val="000000"/>
                </a:solidFill>
                <a:effectLst/>
                <a:ea typeface="Times New Roman"/>
              </a:rPr>
              <a:t>StoneDog</a:t>
            </a:r>
            <a:r>
              <a:rPr lang="en-US" dirty="0" smtClean="0">
                <a:solidFill>
                  <a:srgbClr val="000000"/>
                </a:solidFill>
                <a:effectLst/>
                <a:ea typeface="Times New Roman"/>
              </a:rPr>
              <a:t> studios</a:t>
            </a:r>
            <a:endParaRPr lang="en-US" dirty="0"/>
          </a:p>
        </p:txBody>
      </p:sp>
    </p:spTree>
    <p:extLst>
      <p:ext uri="{BB962C8B-B14F-4D97-AF65-F5344CB8AC3E}">
        <p14:creationId xmlns:p14="http://schemas.microsoft.com/office/powerpoint/2010/main" val="31680033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Industry Opportunities</a:t>
            </a:r>
            <a:endParaRPr lang="en-US" dirty="0"/>
          </a:p>
        </p:txBody>
      </p:sp>
      <p:sp>
        <p:nvSpPr>
          <p:cNvPr id="5" name="Content Placeholder 2"/>
          <p:cNvSpPr>
            <a:spLocks noGrp="1"/>
          </p:cNvSpPr>
          <p:nvPr>
            <p:ph idx="1"/>
          </p:nvPr>
        </p:nvSpPr>
        <p:spPr/>
        <p:txBody>
          <a:bodyPr>
            <a:normAutofit lnSpcReduction="10000"/>
          </a:bodyPr>
          <a:lstStyle/>
          <a:p>
            <a:r>
              <a:rPr lang="en-US" dirty="0" smtClean="0">
                <a:solidFill>
                  <a:srgbClr val="000000"/>
                </a:solidFill>
                <a:ea typeface="Times New Roman"/>
                <a:cs typeface="Times New Roman" pitchFamily="18" charset="0"/>
              </a:rPr>
              <a:t>P</a:t>
            </a:r>
            <a:r>
              <a:rPr lang="en-US" dirty="0" smtClean="0">
                <a:solidFill>
                  <a:srgbClr val="000000"/>
                </a:solidFill>
                <a:effectLst/>
                <a:ea typeface="Times New Roman"/>
                <a:cs typeface="Times New Roman" pitchFamily="18" charset="0"/>
              </a:rPr>
              <a:t>roviding higher, more influential learning to our currents and prospect students at Rowan University in the Theatre and Dance department to better the overall objective of college which is earning a job after graduation within your desired discipline. </a:t>
            </a:r>
          </a:p>
          <a:p>
            <a:r>
              <a:rPr lang="en-US" dirty="0" smtClean="0">
                <a:solidFill>
                  <a:srgbClr val="000000"/>
                </a:solidFill>
                <a:ea typeface="Times New Roman"/>
                <a:cs typeface="Times New Roman" pitchFamily="18" charset="0"/>
              </a:rPr>
              <a:t>F</a:t>
            </a:r>
            <a:r>
              <a:rPr lang="en-US" dirty="0" smtClean="0">
                <a:solidFill>
                  <a:srgbClr val="000000"/>
                </a:solidFill>
                <a:effectLst/>
                <a:ea typeface="Times New Roman"/>
                <a:cs typeface="Times New Roman" pitchFamily="18" charset="0"/>
              </a:rPr>
              <a:t>illing the gap of a professionally hands-on program for theatre and dance majors in South Jersey</a:t>
            </a:r>
            <a:endParaRPr lang="en-US" dirty="0">
              <a:cs typeface="Times New Roman" pitchFamily="18" charset="0"/>
            </a:endParaRPr>
          </a:p>
        </p:txBody>
      </p:sp>
    </p:spTree>
    <p:extLst>
      <p:ext uri="{BB962C8B-B14F-4D97-AF65-F5344CB8AC3E}">
        <p14:creationId xmlns:p14="http://schemas.microsoft.com/office/powerpoint/2010/main" val="30612891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Industry Opportunities</a:t>
            </a:r>
            <a:endParaRPr lang="en-US" dirty="0"/>
          </a:p>
        </p:txBody>
      </p:sp>
      <p:sp>
        <p:nvSpPr>
          <p:cNvPr id="5" name="Content Placeholder 2"/>
          <p:cNvSpPr>
            <a:spLocks noGrp="1"/>
          </p:cNvSpPr>
          <p:nvPr>
            <p:ph idx="1"/>
          </p:nvPr>
        </p:nvSpPr>
        <p:spPr/>
        <p:txBody>
          <a:bodyPr/>
          <a:lstStyle/>
          <a:p>
            <a:r>
              <a:rPr lang="en-US" dirty="0" smtClean="0"/>
              <a:t>Fulfilling the wants and needs of Theatre companies for low cost, high quality stage developments for their productions.</a:t>
            </a:r>
          </a:p>
          <a:p>
            <a:endParaRPr lang="en-US" dirty="0"/>
          </a:p>
        </p:txBody>
      </p:sp>
    </p:spTree>
    <p:extLst>
      <p:ext uri="{BB962C8B-B14F-4D97-AF65-F5344CB8AC3E}">
        <p14:creationId xmlns:p14="http://schemas.microsoft.com/office/powerpoint/2010/main" val="19702394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pPr algn="ctr"/>
            <a:r>
              <a:rPr lang="en-US" dirty="0" smtClean="0"/>
              <a:t>Competitive Advantages</a:t>
            </a:r>
            <a:br>
              <a:rPr lang="en-US" dirty="0" smtClean="0"/>
            </a:br>
            <a:r>
              <a:rPr lang="en-US" sz="2700" dirty="0" smtClean="0"/>
              <a:t>(Strengths)</a:t>
            </a:r>
            <a:endParaRPr lang="en-US" sz="2700" dirty="0"/>
          </a:p>
        </p:txBody>
      </p:sp>
      <p:sp>
        <p:nvSpPr>
          <p:cNvPr id="5" name="Content Placeholder 2"/>
          <p:cNvSpPr>
            <a:spLocks noGrp="1"/>
          </p:cNvSpPr>
          <p:nvPr>
            <p:ph idx="1"/>
          </p:nvPr>
        </p:nvSpPr>
        <p:spPr/>
        <p:txBody>
          <a:bodyPr/>
          <a:lstStyle/>
          <a:p>
            <a:r>
              <a:rPr lang="en-US" dirty="0" smtClean="0"/>
              <a:t>Products</a:t>
            </a:r>
          </a:p>
          <a:p>
            <a:r>
              <a:rPr lang="en-US" dirty="0" smtClean="0"/>
              <a:t>Services</a:t>
            </a:r>
            <a:endParaRPr lang="en-US" dirty="0"/>
          </a:p>
        </p:txBody>
      </p:sp>
    </p:spTree>
    <p:extLst>
      <p:ext uri="{BB962C8B-B14F-4D97-AF65-F5344CB8AC3E}">
        <p14:creationId xmlns:p14="http://schemas.microsoft.com/office/powerpoint/2010/main" val="31621594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00" y="609600"/>
            <a:ext cx="7024744" cy="1143000"/>
          </a:xfrm>
        </p:spPr>
        <p:txBody>
          <a:bodyPr/>
          <a:lstStyle/>
          <a:p>
            <a:r>
              <a:rPr lang="en-US" dirty="0" smtClean="0"/>
              <a:t>Products/ Services</a:t>
            </a:r>
            <a:endParaRPr lang="en-US" dirty="0"/>
          </a:p>
        </p:txBody>
      </p:sp>
      <p:sp>
        <p:nvSpPr>
          <p:cNvPr id="5" name="Content Placeholder 2"/>
          <p:cNvSpPr>
            <a:spLocks noGrp="1"/>
          </p:cNvSpPr>
          <p:nvPr>
            <p:ph idx="1"/>
          </p:nvPr>
        </p:nvSpPr>
        <p:spPr>
          <a:xfrm>
            <a:off x="838200" y="2323652"/>
            <a:ext cx="6982609" cy="4153348"/>
          </a:xfrm>
        </p:spPr>
        <p:txBody>
          <a:bodyPr>
            <a:normAutofit/>
          </a:bodyPr>
          <a:lstStyle/>
          <a:p>
            <a:r>
              <a:rPr lang="en-US" dirty="0" smtClean="0"/>
              <a:t>Stage Rats offers a trustworthy variety of products and services including but not limited to set construction and installation, props, lights/sound installations and space renovations</a:t>
            </a:r>
          </a:p>
          <a:p>
            <a:endParaRPr lang="en-US" dirty="0" smtClean="0"/>
          </a:p>
          <a:p>
            <a:r>
              <a:rPr lang="en-US" dirty="0" smtClean="0"/>
              <a:t>Stage Rats is willing to work under a set budget, putting us in a unique position that is more attractive to our current and prospective clients.</a:t>
            </a:r>
          </a:p>
          <a:p>
            <a:endParaRPr lang="en-US" dirty="0"/>
          </a:p>
        </p:txBody>
      </p:sp>
    </p:spTree>
    <p:extLst>
      <p:ext uri="{BB962C8B-B14F-4D97-AF65-F5344CB8AC3E}">
        <p14:creationId xmlns:p14="http://schemas.microsoft.com/office/powerpoint/2010/main" val="29882518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00" y="762000"/>
            <a:ext cx="7024744" cy="1143000"/>
          </a:xfrm>
        </p:spPr>
        <p:txBody>
          <a:bodyPr/>
          <a:lstStyle/>
          <a:p>
            <a:r>
              <a:rPr lang="en-US" dirty="0" smtClean="0"/>
              <a:t>Products/ Services</a:t>
            </a:r>
            <a:endParaRPr lang="en-US" dirty="0"/>
          </a:p>
        </p:txBody>
      </p:sp>
      <p:sp>
        <p:nvSpPr>
          <p:cNvPr id="5" name="Content Placeholder 2"/>
          <p:cNvSpPr>
            <a:spLocks noGrp="1"/>
          </p:cNvSpPr>
          <p:nvPr>
            <p:ph idx="1"/>
          </p:nvPr>
        </p:nvSpPr>
        <p:spPr/>
        <p:txBody>
          <a:bodyPr/>
          <a:lstStyle/>
          <a:p>
            <a:r>
              <a:rPr lang="en-US" dirty="0" smtClean="0"/>
              <a:t>Product Delivery and Installation</a:t>
            </a:r>
          </a:p>
          <a:p>
            <a:r>
              <a:rPr lang="en-US" dirty="0" smtClean="0"/>
              <a:t>Product Strike (Uninstalling and Removal of produced Stage and accessories after use)</a:t>
            </a:r>
            <a:endParaRPr lang="en-US" dirty="0"/>
          </a:p>
        </p:txBody>
      </p:sp>
    </p:spTree>
    <p:extLst>
      <p:ext uri="{BB962C8B-B14F-4D97-AF65-F5344CB8AC3E}">
        <p14:creationId xmlns:p14="http://schemas.microsoft.com/office/powerpoint/2010/main" val="8478855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05000"/>
            <a:ext cx="7696200" cy="4572000"/>
          </a:xfrm>
        </p:spPr>
        <p:txBody>
          <a:bodyPr>
            <a:normAutofit/>
          </a:bodyPr>
          <a:lstStyle/>
          <a:p>
            <a:r>
              <a:rPr lang="en-US" dirty="0"/>
              <a:t>Non-traditional type of business</a:t>
            </a:r>
          </a:p>
          <a:p>
            <a:r>
              <a:rPr lang="en-US" dirty="0"/>
              <a:t>Sales and revenues are based on the specific estimate of each particular job. </a:t>
            </a:r>
          </a:p>
          <a:p>
            <a:r>
              <a:rPr lang="en-US" dirty="0"/>
              <a:t>The revenues and cost of materials are based on the budget that Tom has obtained from the theatre companies. </a:t>
            </a:r>
          </a:p>
          <a:p>
            <a:pPr marL="68580" indent="0">
              <a:buNone/>
            </a:pPr>
            <a:endParaRPr lang="en-US" dirty="0"/>
          </a:p>
        </p:txBody>
      </p:sp>
      <p:sp>
        <p:nvSpPr>
          <p:cNvPr id="4" name="Title 1"/>
          <p:cNvSpPr>
            <a:spLocks noGrp="1"/>
          </p:cNvSpPr>
          <p:nvPr>
            <p:ph type="title"/>
          </p:nvPr>
        </p:nvSpPr>
        <p:spPr>
          <a:xfrm>
            <a:off x="762000" y="533400"/>
            <a:ext cx="7024744" cy="1143000"/>
          </a:xfrm>
        </p:spPr>
        <p:txBody>
          <a:bodyPr/>
          <a:lstStyle/>
          <a:p>
            <a:r>
              <a:rPr lang="en-US" dirty="0" smtClean="0"/>
              <a:t>Financials</a:t>
            </a:r>
            <a:endParaRPr lang="en-US" dirty="0"/>
          </a:p>
        </p:txBody>
      </p:sp>
    </p:spTree>
    <p:extLst>
      <p:ext uri="{BB962C8B-B14F-4D97-AF65-F5344CB8AC3E}">
        <p14:creationId xmlns:p14="http://schemas.microsoft.com/office/powerpoint/2010/main" val="28957597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609600"/>
            <a:ext cx="7024744" cy="1143000"/>
          </a:xfrm>
        </p:spPr>
        <p:txBody>
          <a:bodyPr/>
          <a:lstStyle/>
          <a:p>
            <a:r>
              <a:rPr lang="en-US" dirty="0" smtClean="0"/>
              <a:t>Management Team</a:t>
            </a:r>
            <a:endParaRPr lang="en-US" dirty="0"/>
          </a:p>
        </p:txBody>
      </p:sp>
      <p:sp>
        <p:nvSpPr>
          <p:cNvPr id="5" name="Content Placeholder 2"/>
          <p:cNvSpPr>
            <a:spLocks noGrp="1"/>
          </p:cNvSpPr>
          <p:nvPr>
            <p:ph idx="1"/>
          </p:nvPr>
        </p:nvSpPr>
        <p:spPr>
          <a:xfrm>
            <a:off x="762000" y="2323652"/>
            <a:ext cx="7058809" cy="3848548"/>
          </a:xfrm>
        </p:spPr>
        <p:txBody>
          <a:bodyPr/>
          <a:lstStyle/>
          <a:p>
            <a:r>
              <a:rPr lang="en-US" dirty="0"/>
              <a:t>Tom </a:t>
            </a:r>
            <a:r>
              <a:rPr lang="en-US" dirty="0" smtClean="0"/>
              <a:t>Fusco - founder</a:t>
            </a:r>
          </a:p>
          <a:p>
            <a:r>
              <a:rPr lang="en-US" dirty="0" smtClean="0"/>
              <a:t>Gary Gogol – project manager</a:t>
            </a:r>
          </a:p>
          <a:p>
            <a:r>
              <a:rPr lang="en-US" dirty="0" smtClean="0"/>
              <a:t>Robert </a:t>
            </a:r>
            <a:r>
              <a:rPr lang="en-US" dirty="0" err="1" smtClean="0"/>
              <a:t>Koluski</a:t>
            </a:r>
            <a:r>
              <a:rPr lang="en-US" dirty="0" smtClean="0"/>
              <a:t> – set design/construction</a:t>
            </a:r>
          </a:p>
          <a:p>
            <a:r>
              <a:rPr lang="en-US" dirty="0" smtClean="0"/>
              <a:t>Bob Thorp – rigging, lighting, installation consultant</a:t>
            </a:r>
          </a:p>
          <a:p>
            <a:r>
              <a:rPr lang="en-US" dirty="0" smtClean="0"/>
              <a:t>Student Apprentices</a:t>
            </a:r>
            <a:endParaRPr lang="en-US" dirty="0"/>
          </a:p>
        </p:txBody>
      </p:sp>
    </p:spTree>
    <p:extLst>
      <p:ext uri="{BB962C8B-B14F-4D97-AF65-F5344CB8AC3E}">
        <p14:creationId xmlns:p14="http://schemas.microsoft.com/office/powerpoint/2010/main" val="19595839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0600" y="762000"/>
            <a:ext cx="7024744" cy="1143000"/>
          </a:xfrm>
        </p:spPr>
        <p:txBody>
          <a:bodyPr/>
          <a:lstStyle/>
          <a:p>
            <a:r>
              <a:rPr lang="en-US" dirty="0" smtClean="0"/>
              <a:t>Overall Goals</a:t>
            </a:r>
            <a:endParaRPr lang="en-US" dirty="0"/>
          </a:p>
        </p:txBody>
      </p:sp>
      <p:sp>
        <p:nvSpPr>
          <p:cNvPr id="5" name="Content Placeholder 4"/>
          <p:cNvSpPr>
            <a:spLocks noGrp="1"/>
          </p:cNvSpPr>
          <p:nvPr>
            <p:ph idx="1"/>
          </p:nvPr>
        </p:nvSpPr>
        <p:spPr>
          <a:xfrm>
            <a:off x="762000" y="1981200"/>
            <a:ext cx="7848600" cy="4419600"/>
          </a:xfrm>
        </p:spPr>
        <p:txBody>
          <a:bodyPr>
            <a:normAutofit/>
          </a:bodyPr>
          <a:lstStyle/>
          <a:p>
            <a:r>
              <a:rPr lang="en-US" dirty="0" smtClean="0"/>
              <a:t>To </a:t>
            </a:r>
            <a:r>
              <a:rPr lang="en-US" dirty="0"/>
              <a:t>provide quality education </a:t>
            </a:r>
            <a:r>
              <a:rPr lang="en-US" dirty="0" smtClean="0"/>
              <a:t>by teaching </a:t>
            </a:r>
            <a:r>
              <a:rPr lang="en-US" dirty="0"/>
              <a:t>students how to get into the industry. </a:t>
            </a:r>
            <a:endParaRPr lang="en-US" dirty="0" smtClean="0"/>
          </a:p>
          <a:p>
            <a:r>
              <a:rPr lang="en-US" dirty="0" smtClean="0"/>
              <a:t>To teach </a:t>
            </a:r>
            <a:r>
              <a:rPr lang="en-US" dirty="0"/>
              <a:t>the students how to be smart in the field and show them the right skills and tools that they need</a:t>
            </a:r>
            <a:r>
              <a:rPr lang="en-US" dirty="0" smtClean="0"/>
              <a:t>.</a:t>
            </a:r>
          </a:p>
          <a:p>
            <a:r>
              <a:rPr lang="en-US" dirty="0" smtClean="0"/>
              <a:t>Provide mentorship </a:t>
            </a:r>
            <a:r>
              <a:rPr lang="en-US" dirty="0"/>
              <a:t>and </a:t>
            </a:r>
            <a:r>
              <a:rPr lang="en-US" dirty="0" smtClean="0"/>
              <a:t>supervision by quality professionals </a:t>
            </a:r>
            <a:r>
              <a:rPr lang="en-US" dirty="0"/>
              <a:t>in the </a:t>
            </a:r>
            <a:r>
              <a:rPr lang="en-US" dirty="0" smtClean="0"/>
              <a:t>field.</a:t>
            </a:r>
          </a:p>
          <a:p>
            <a:r>
              <a:rPr lang="en-US" dirty="0" smtClean="0"/>
              <a:t>Provide a fun, enjoyable work environment.</a:t>
            </a:r>
            <a:endParaRPr lang="en-US" dirty="0"/>
          </a:p>
        </p:txBody>
      </p:sp>
    </p:spTree>
    <p:extLst>
      <p:ext uri="{BB962C8B-B14F-4D97-AF65-F5344CB8AC3E}">
        <p14:creationId xmlns:p14="http://schemas.microsoft.com/office/powerpoint/2010/main" val="18728131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533400"/>
            <a:ext cx="7024744" cy="1143000"/>
          </a:xfrm>
        </p:spPr>
        <p:txBody>
          <a:bodyPr>
            <a:normAutofit fontScale="90000"/>
          </a:bodyPr>
          <a:lstStyle/>
          <a:p>
            <a:r>
              <a:rPr lang="en-US" dirty="0" smtClean="0"/>
              <a:t>Goals/Milestones: Short-Term</a:t>
            </a:r>
            <a:endParaRPr lang="en-US" dirty="0"/>
          </a:p>
        </p:txBody>
      </p:sp>
      <p:sp>
        <p:nvSpPr>
          <p:cNvPr id="5" name="Content Placeholder 2"/>
          <p:cNvSpPr>
            <a:spLocks noGrp="1"/>
          </p:cNvSpPr>
          <p:nvPr>
            <p:ph idx="1"/>
          </p:nvPr>
        </p:nvSpPr>
        <p:spPr>
          <a:xfrm>
            <a:off x="685800" y="2286000"/>
            <a:ext cx="7848600" cy="3886200"/>
          </a:xfrm>
        </p:spPr>
        <p:txBody>
          <a:bodyPr>
            <a:normAutofit/>
          </a:bodyPr>
          <a:lstStyle/>
          <a:p>
            <a:pPr lvl="0"/>
            <a:r>
              <a:rPr lang="en-US" dirty="0"/>
              <a:t>Stage Rats wants to get the relationship established </a:t>
            </a:r>
            <a:r>
              <a:rPr lang="en-US" dirty="0" smtClean="0"/>
              <a:t>with </a:t>
            </a:r>
            <a:r>
              <a:rPr lang="en-US" dirty="0"/>
              <a:t>Rowan. </a:t>
            </a:r>
            <a:endParaRPr lang="en-US" dirty="0" smtClean="0"/>
          </a:p>
          <a:p>
            <a:pPr lvl="0"/>
            <a:r>
              <a:rPr lang="en-US" dirty="0" smtClean="0"/>
              <a:t>Get established </a:t>
            </a:r>
            <a:r>
              <a:rPr lang="en-US" dirty="0"/>
              <a:t>as a non-profit and an academic status. </a:t>
            </a:r>
            <a:endParaRPr lang="en-US" dirty="0" smtClean="0"/>
          </a:p>
          <a:p>
            <a:pPr lvl="0"/>
            <a:r>
              <a:rPr lang="en-US" dirty="0" smtClean="0"/>
              <a:t>Improve the </a:t>
            </a:r>
            <a:r>
              <a:rPr lang="en-US" dirty="0"/>
              <a:t>marketing </a:t>
            </a:r>
            <a:r>
              <a:rPr lang="en-US" dirty="0" smtClean="0"/>
              <a:t>presence.</a:t>
            </a:r>
          </a:p>
          <a:p>
            <a:pPr lvl="0"/>
            <a:r>
              <a:rPr lang="en-US" dirty="0"/>
              <a:t>I</a:t>
            </a:r>
            <a:r>
              <a:rPr lang="en-US" dirty="0" smtClean="0"/>
              <a:t>mprove </a:t>
            </a:r>
            <a:r>
              <a:rPr lang="en-US" dirty="0"/>
              <a:t>their </a:t>
            </a:r>
            <a:r>
              <a:rPr lang="en-US" dirty="0" smtClean="0"/>
              <a:t>website.</a:t>
            </a:r>
          </a:p>
          <a:p>
            <a:pPr lvl="0"/>
            <a:r>
              <a:rPr lang="en-US" dirty="0" smtClean="0"/>
              <a:t>Have all additional </a:t>
            </a:r>
            <a:r>
              <a:rPr lang="en-US" dirty="0"/>
              <a:t>documents in place.</a:t>
            </a:r>
          </a:p>
          <a:p>
            <a:endParaRPr lang="en-US" dirty="0"/>
          </a:p>
        </p:txBody>
      </p:sp>
    </p:spTree>
    <p:extLst>
      <p:ext uri="{BB962C8B-B14F-4D97-AF65-F5344CB8AC3E}">
        <p14:creationId xmlns:p14="http://schemas.microsoft.com/office/powerpoint/2010/main" val="17369761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a:t>
            </a:r>
            <a:endParaRPr lang="en-US" dirty="0"/>
          </a:p>
        </p:txBody>
      </p:sp>
      <p:sp>
        <p:nvSpPr>
          <p:cNvPr id="3" name="Content Placeholder 2"/>
          <p:cNvSpPr>
            <a:spLocks noGrp="1"/>
          </p:cNvSpPr>
          <p:nvPr>
            <p:ph idx="1"/>
          </p:nvPr>
        </p:nvSpPr>
        <p:spPr>
          <a:xfrm>
            <a:off x="990600" y="2323652"/>
            <a:ext cx="6830209" cy="3924748"/>
          </a:xfrm>
        </p:spPr>
        <p:txBody>
          <a:bodyPr/>
          <a:lstStyle/>
          <a:p>
            <a:r>
              <a:rPr lang="en-US" dirty="0" smtClean="0">
                <a:solidFill>
                  <a:schemeClr val="tx1"/>
                </a:solidFill>
              </a:rPr>
              <a:t>Needs a business plan and presentation to present to:</a:t>
            </a:r>
          </a:p>
          <a:p>
            <a:pPr marL="822960" lvl="1" indent="-457200">
              <a:buFont typeface="+mj-lt"/>
              <a:buAutoNum type="arabicPeriod"/>
            </a:pPr>
            <a:r>
              <a:rPr lang="en-US" dirty="0" smtClean="0">
                <a:solidFill>
                  <a:schemeClr val="tx1"/>
                </a:solidFill>
              </a:rPr>
              <a:t>Theatre and Dance</a:t>
            </a:r>
          </a:p>
          <a:p>
            <a:pPr marL="822960" lvl="1" indent="-457200">
              <a:buFont typeface="+mj-lt"/>
              <a:buAutoNum type="arabicPeriod"/>
            </a:pPr>
            <a:r>
              <a:rPr lang="en-US" dirty="0" smtClean="0">
                <a:solidFill>
                  <a:schemeClr val="tx1"/>
                </a:solidFill>
              </a:rPr>
              <a:t>Dean- </a:t>
            </a:r>
            <a:r>
              <a:rPr lang="en-US" dirty="0">
                <a:solidFill>
                  <a:schemeClr val="tx1"/>
                </a:solidFill>
              </a:rPr>
              <a:t>College of Performing </a:t>
            </a:r>
            <a:r>
              <a:rPr lang="en-US" dirty="0" smtClean="0">
                <a:solidFill>
                  <a:schemeClr val="tx1"/>
                </a:solidFill>
              </a:rPr>
              <a:t>Arts</a:t>
            </a:r>
          </a:p>
          <a:p>
            <a:pPr marL="822960" lvl="1" indent="-457200">
              <a:buFont typeface="+mj-lt"/>
              <a:buAutoNum type="arabicPeriod"/>
            </a:pPr>
            <a:r>
              <a:rPr lang="en-US" dirty="0" smtClean="0">
                <a:solidFill>
                  <a:schemeClr val="tx1"/>
                </a:solidFill>
              </a:rPr>
              <a:t>Provost</a:t>
            </a:r>
          </a:p>
          <a:p>
            <a:pPr marL="822960" lvl="1" indent="-457200">
              <a:buFont typeface="+mj-lt"/>
              <a:buAutoNum type="arabicPeriod"/>
            </a:pPr>
            <a:r>
              <a:rPr lang="en-US" dirty="0" smtClean="0">
                <a:solidFill>
                  <a:schemeClr val="tx1"/>
                </a:solidFill>
              </a:rPr>
              <a:t>President</a:t>
            </a:r>
          </a:p>
          <a:p>
            <a:pPr marL="822960" lvl="1" indent="-457200">
              <a:buFont typeface="+mj-lt"/>
              <a:buAutoNum type="arabicPeriod"/>
            </a:pPr>
            <a:r>
              <a:rPr lang="en-US" dirty="0" smtClean="0">
                <a:solidFill>
                  <a:schemeClr val="tx1"/>
                </a:solidFill>
              </a:rPr>
              <a:t>Board </a:t>
            </a:r>
            <a:r>
              <a:rPr lang="en-US" dirty="0">
                <a:solidFill>
                  <a:schemeClr val="tx1"/>
                </a:solidFill>
              </a:rPr>
              <a:t>of Trustees </a:t>
            </a:r>
          </a:p>
          <a:p>
            <a:pPr marL="365760" lvl="1" indent="0">
              <a:buNone/>
            </a:pPr>
            <a:endParaRPr lang="en-US" dirty="0" smtClean="0"/>
          </a:p>
          <a:p>
            <a:pPr marL="822960" lvl="1" indent="-457200">
              <a:buFont typeface="+mj-lt"/>
              <a:buAutoNum type="arabicPeriod"/>
            </a:pPr>
            <a:endParaRPr lang="en-US" dirty="0"/>
          </a:p>
        </p:txBody>
      </p:sp>
    </p:spTree>
    <p:extLst>
      <p:ext uri="{BB962C8B-B14F-4D97-AF65-F5344CB8AC3E}">
        <p14:creationId xmlns:p14="http://schemas.microsoft.com/office/powerpoint/2010/main" val="26603649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Goals: Long-Term</a:t>
            </a:r>
            <a:endParaRPr lang="en-US" dirty="0"/>
          </a:p>
        </p:txBody>
      </p:sp>
      <p:sp>
        <p:nvSpPr>
          <p:cNvPr id="5" name="Content Placeholder 2"/>
          <p:cNvSpPr>
            <a:spLocks noGrp="1"/>
          </p:cNvSpPr>
          <p:nvPr>
            <p:ph idx="1"/>
          </p:nvPr>
        </p:nvSpPr>
        <p:spPr>
          <a:xfrm>
            <a:off x="762000" y="2323652"/>
            <a:ext cx="7696200" cy="3924748"/>
          </a:xfrm>
        </p:spPr>
        <p:txBody>
          <a:bodyPr>
            <a:normAutofit/>
          </a:bodyPr>
          <a:lstStyle/>
          <a:p>
            <a:pPr lvl="0"/>
            <a:r>
              <a:rPr lang="en-US" dirty="0" smtClean="0"/>
              <a:t>Develop </a:t>
            </a:r>
            <a:r>
              <a:rPr lang="en-US" dirty="0"/>
              <a:t>the </a:t>
            </a:r>
            <a:r>
              <a:rPr lang="en-US" dirty="0" smtClean="0"/>
              <a:t>official Stage </a:t>
            </a:r>
            <a:r>
              <a:rPr lang="en-US" dirty="0"/>
              <a:t>Rats </a:t>
            </a:r>
            <a:r>
              <a:rPr lang="en-US" dirty="0" smtClean="0"/>
              <a:t>program.</a:t>
            </a:r>
          </a:p>
          <a:p>
            <a:pPr lvl="0"/>
            <a:r>
              <a:rPr lang="en-US" dirty="0" smtClean="0"/>
              <a:t> Start marketing </a:t>
            </a:r>
            <a:r>
              <a:rPr lang="en-US" dirty="0"/>
              <a:t>it </a:t>
            </a:r>
            <a:r>
              <a:rPr lang="en-US" dirty="0" smtClean="0"/>
              <a:t>to schools </a:t>
            </a:r>
            <a:r>
              <a:rPr lang="en-US" dirty="0"/>
              <a:t>and </a:t>
            </a:r>
            <a:r>
              <a:rPr lang="en-US" dirty="0" smtClean="0"/>
              <a:t>possible future students.</a:t>
            </a:r>
          </a:p>
          <a:p>
            <a:pPr marL="68580" lvl="0" indent="0">
              <a:buNone/>
            </a:pPr>
            <a:endParaRPr lang="en-US" dirty="0"/>
          </a:p>
        </p:txBody>
      </p:sp>
    </p:spTree>
    <p:extLst>
      <p:ext uri="{BB962C8B-B14F-4D97-AF65-F5344CB8AC3E}">
        <p14:creationId xmlns:p14="http://schemas.microsoft.com/office/powerpoint/2010/main" val="17050825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533400"/>
            <a:ext cx="7024744" cy="1143000"/>
          </a:xfrm>
        </p:spPr>
        <p:txBody>
          <a:bodyPr/>
          <a:lstStyle/>
          <a:p>
            <a:r>
              <a:rPr lang="en-US" dirty="0" smtClean="0"/>
              <a:t>Additional Goals </a:t>
            </a:r>
            <a:endParaRPr lang="en-US" dirty="0"/>
          </a:p>
        </p:txBody>
      </p:sp>
      <p:sp>
        <p:nvSpPr>
          <p:cNvPr id="5" name="Content Placeholder 2"/>
          <p:cNvSpPr>
            <a:spLocks noGrp="1"/>
          </p:cNvSpPr>
          <p:nvPr>
            <p:ph idx="1"/>
          </p:nvPr>
        </p:nvSpPr>
        <p:spPr>
          <a:xfrm>
            <a:off x="762000" y="1905000"/>
            <a:ext cx="7696200" cy="4419600"/>
          </a:xfrm>
        </p:spPr>
        <p:txBody>
          <a:bodyPr>
            <a:normAutofit/>
          </a:bodyPr>
          <a:lstStyle/>
          <a:p>
            <a:pPr lvl="0"/>
            <a:r>
              <a:rPr lang="en-US" dirty="0"/>
              <a:t>Establish a relationship with the United States Institute for Theatre Technology (USITT</a:t>
            </a:r>
            <a:r>
              <a:rPr lang="en-US" dirty="0" smtClean="0"/>
              <a:t>).</a:t>
            </a:r>
            <a:endParaRPr lang="en-US" dirty="0"/>
          </a:p>
          <a:p>
            <a:pPr lvl="0"/>
            <a:r>
              <a:rPr lang="en-US" dirty="0"/>
              <a:t>Stage Rats wants to grow into an organization that embraces the academic side of </a:t>
            </a:r>
            <a:r>
              <a:rPr lang="en-US" dirty="0" smtClean="0"/>
              <a:t>theatre.</a:t>
            </a:r>
            <a:endParaRPr lang="en-US" dirty="0"/>
          </a:p>
          <a:p>
            <a:pPr lvl="0" fontAlgn="base"/>
            <a:r>
              <a:rPr lang="en-US" dirty="0"/>
              <a:t>Develop professional training ties with other </a:t>
            </a:r>
            <a:r>
              <a:rPr lang="en-US" dirty="0" smtClean="0"/>
              <a:t>organizations.</a:t>
            </a:r>
            <a:endParaRPr lang="en-US" dirty="0" smtClean="0">
              <a:effectLst/>
            </a:endParaRPr>
          </a:p>
          <a:p>
            <a:pPr lvl="0" fontAlgn="base"/>
            <a:r>
              <a:rPr lang="en-US" dirty="0"/>
              <a:t>Develop relationships with these organizations to help train students in the industry </a:t>
            </a:r>
            <a:r>
              <a:rPr lang="en-US" dirty="0" smtClean="0"/>
              <a:t>standard.</a:t>
            </a:r>
            <a:endParaRPr lang="en-US" dirty="0" smtClean="0">
              <a:effectLst/>
            </a:endParaRPr>
          </a:p>
          <a:p>
            <a:endParaRPr lang="en-US" dirty="0"/>
          </a:p>
        </p:txBody>
      </p:sp>
    </p:spTree>
    <p:extLst>
      <p:ext uri="{BB962C8B-B14F-4D97-AF65-F5344CB8AC3E}">
        <p14:creationId xmlns:p14="http://schemas.microsoft.com/office/powerpoint/2010/main" val="19564694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0" y="609600"/>
            <a:ext cx="7024744" cy="1143000"/>
          </a:xfrm>
        </p:spPr>
        <p:txBody>
          <a:bodyPr>
            <a:normAutofit fontScale="90000"/>
          </a:bodyPr>
          <a:lstStyle/>
          <a:p>
            <a:r>
              <a:rPr lang="en-US" dirty="0" smtClean="0"/>
              <a:t>Additional Recommendations</a:t>
            </a:r>
            <a:endParaRPr lang="en-US" dirty="0"/>
          </a:p>
        </p:txBody>
      </p:sp>
      <p:sp>
        <p:nvSpPr>
          <p:cNvPr id="5" name="Content Placeholder 2"/>
          <p:cNvSpPr>
            <a:spLocks noGrp="1"/>
          </p:cNvSpPr>
          <p:nvPr>
            <p:ph idx="1"/>
          </p:nvPr>
        </p:nvSpPr>
        <p:spPr>
          <a:xfrm>
            <a:off x="685800" y="1981200"/>
            <a:ext cx="7620000" cy="4419600"/>
          </a:xfrm>
        </p:spPr>
        <p:txBody>
          <a:bodyPr>
            <a:normAutofit/>
          </a:bodyPr>
          <a:lstStyle/>
          <a:p>
            <a:r>
              <a:rPr lang="en-US" dirty="0"/>
              <a:t>Enhance Marketing and Promotions to small theatre companies in areas of NJ, NY, and Philadelphia</a:t>
            </a:r>
            <a:r>
              <a:rPr lang="en-US" dirty="0" smtClean="0"/>
              <a:t>.</a:t>
            </a:r>
          </a:p>
          <a:p>
            <a:r>
              <a:rPr lang="en-US" dirty="0" smtClean="0"/>
              <a:t>Develop a marketing </a:t>
            </a:r>
            <a:r>
              <a:rPr lang="en-US" dirty="0"/>
              <a:t>strategy </a:t>
            </a:r>
            <a:r>
              <a:rPr lang="en-US" dirty="0" smtClean="0"/>
              <a:t>that will </a:t>
            </a:r>
            <a:r>
              <a:rPr lang="en-US" dirty="0"/>
              <a:t>consist on marketing towards small to medium scale productions with client budgets </a:t>
            </a:r>
            <a:r>
              <a:rPr lang="en-US" dirty="0" smtClean="0"/>
              <a:t>ranging </a:t>
            </a:r>
            <a:r>
              <a:rPr lang="en-US" dirty="0"/>
              <a:t>from $500-$</a:t>
            </a:r>
            <a:r>
              <a:rPr lang="en-US" dirty="0" smtClean="0"/>
              <a:t>10,000.</a:t>
            </a:r>
          </a:p>
          <a:p>
            <a:r>
              <a:rPr lang="en-US" dirty="0" smtClean="0"/>
              <a:t>Advertise competing on price and quality as a major marketing strategy and sales tactic.</a:t>
            </a:r>
          </a:p>
          <a:p>
            <a:r>
              <a:rPr lang="en-US" dirty="0" smtClean="0"/>
              <a:t>Switch to non-profit status.</a:t>
            </a:r>
          </a:p>
        </p:txBody>
      </p:sp>
    </p:spTree>
    <p:extLst>
      <p:ext uri="{BB962C8B-B14F-4D97-AF65-F5344CB8AC3E}">
        <p14:creationId xmlns:p14="http://schemas.microsoft.com/office/powerpoint/2010/main" val="14476129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r>
              <a:rPr lang="en-US" dirty="0" smtClean="0"/>
              <a:t>Questions?</a:t>
            </a:r>
            <a:endParaRPr lang="en-US" dirty="0"/>
          </a:p>
        </p:txBody>
      </p:sp>
    </p:spTree>
    <p:extLst>
      <p:ext uri="{BB962C8B-B14F-4D97-AF65-F5344CB8AC3E}">
        <p14:creationId xmlns:p14="http://schemas.microsoft.com/office/powerpoint/2010/main" val="12677357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Accomplished Tasks</a:t>
            </a:r>
            <a:endParaRPr lang="en-US" dirty="0"/>
          </a:p>
        </p:txBody>
      </p:sp>
      <p:sp>
        <p:nvSpPr>
          <p:cNvPr id="3" name="Content Placeholder 2"/>
          <p:cNvSpPr>
            <a:spLocks noGrp="1"/>
          </p:cNvSpPr>
          <p:nvPr>
            <p:ph idx="1"/>
          </p:nvPr>
        </p:nvSpPr>
        <p:spPr>
          <a:xfrm>
            <a:off x="1043492" y="2323652"/>
            <a:ext cx="6881308" cy="3508977"/>
          </a:xfrm>
        </p:spPr>
        <p:txBody>
          <a:bodyPr/>
          <a:lstStyle/>
          <a:p>
            <a:r>
              <a:rPr lang="en-US" dirty="0"/>
              <a:t>Create a business </a:t>
            </a:r>
            <a:r>
              <a:rPr lang="en-US" dirty="0" smtClean="0"/>
              <a:t>plan</a:t>
            </a:r>
          </a:p>
          <a:p>
            <a:r>
              <a:rPr lang="en-US" dirty="0"/>
              <a:t>Create a strong value proposition</a:t>
            </a:r>
          </a:p>
          <a:p>
            <a:r>
              <a:rPr lang="en-US" dirty="0" smtClean="0"/>
              <a:t>Research best practices</a:t>
            </a:r>
          </a:p>
          <a:p>
            <a:r>
              <a:rPr lang="en-US" dirty="0" smtClean="0"/>
              <a:t>Market &amp; industry analysis</a:t>
            </a:r>
          </a:p>
          <a:p>
            <a:r>
              <a:rPr lang="en-US" dirty="0"/>
              <a:t>Discover the opportunity to become a non-profit</a:t>
            </a:r>
          </a:p>
          <a:p>
            <a:endParaRPr lang="en-US" dirty="0"/>
          </a:p>
          <a:p>
            <a:endParaRPr lang="en-US" dirty="0"/>
          </a:p>
        </p:txBody>
      </p:sp>
    </p:spTree>
    <p:extLst>
      <p:ext uri="{BB962C8B-B14F-4D97-AF65-F5344CB8AC3E}">
        <p14:creationId xmlns:p14="http://schemas.microsoft.com/office/powerpoint/2010/main" val="32783468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Findings</a:t>
            </a:r>
            <a:endParaRPr lang="en-US" dirty="0"/>
          </a:p>
        </p:txBody>
      </p:sp>
      <p:sp>
        <p:nvSpPr>
          <p:cNvPr id="3" name="Content Placeholder 2"/>
          <p:cNvSpPr>
            <a:spLocks noGrp="1"/>
          </p:cNvSpPr>
          <p:nvPr>
            <p:ph idx="1"/>
          </p:nvPr>
        </p:nvSpPr>
        <p:spPr/>
        <p:txBody>
          <a:bodyPr/>
          <a:lstStyle/>
          <a:p>
            <a:r>
              <a:rPr lang="en-US" dirty="0" smtClean="0"/>
              <a:t>Target markets</a:t>
            </a:r>
          </a:p>
          <a:p>
            <a:r>
              <a:rPr lang="en-US" dirty="0" smtClean="0"/>
              <a:t>Market analysis</a:t>
            </a:r>
          </a:p>
          <a:p>
            <a:r>
              <a:rPr lang="en-US" dirty="0" smtClean="0"/>
              <a:t>Industry analysis</a:t>
            </a:r>
          </a:p>
          <a:p>
            <a:pPr lvl="1">
              <a:buFont typeface="Wingdings" pitchFamily="2" charset="2"/>
              <a:buChar char="Ø"/>
            </a:pPr>
            <a:r>
              <a:rPr lang="en-US" dirty="0" smtClean="0"/>
              <a:t>University based companies/programs</a:t>
            </a:r>
          </a:p>
          <a:p>
            <a:pPr lvl="1">
              <a:buFont typeface="Wingdings" pitchFamily="2" charset="2"/>
              <a:buChar char="Ø"/>
            </a:pPr>
            <a:r>
              <a:rPr lang="en-US" dirty="0" smtClean="0"/>
              <a:t>Private companies</a:t>
            </a:r>
          </a:p>
          <a:p>
            <a:endParaRPr lang="en-US" dirty="0"/>
          </a:p>
          <a:p>
            <a:endParaRPr lang="en-US" dirty="0" smtClean="0"/>
          </a:p>
        </p:txBody>
      </p:sp>
    </p:spTree>
    <p:extLst>
      <p:ext uri="{BB962C8B-B14F-4D97-AF65-F5344CB8AC3E}">
        <p14:creationId xmlns:p14="http://schemas.microsoft.com/office/powerpoint/2010/main" val="16970132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838200"/>
            <a:ext cx="7024744" cy="1143000"/>
          </a:xfrm>
        </p:spPr>
        <p:txBody>
          <a:bodyPr/>
          <a:lstStyle/>
          <a:p>
            <a:r>
              <a:rPr lang="en-US" dirty="0" smtClean="0"/>
              <a:t>Recommendations</a:t>
            </a:r>
            <a:endParaRPr lang="en-US" dirty="0"/>
          </a:p>
        </p:txBody>
      </p:sp>
      <p:sp>
        <p:nvSpPr>
          <p:cNvPr id="3" name="Content Placeholder 2"/>
          <p:cNvSpPr>
            <a:spLocks noGrp="1"/>
          </p:cNvSpPr>
          <p:nvPr>
            <p:ph idx="1"/>
          </p:nvPr>
        </p:nvSpPr>
        <p:spPr/>
        <p:txBody>
          <a:bodyPr/>
          <a:lstStyle/>
          <a:p>
            <a:r>
              <a:rPr lang="en-US" dirty="0" smtClean="0"/>
              <a:t>Present a business plan presentation with the following findings, analysis, and proposals.</a:t>
            </a:r>
          </a:p>
          <a:p>
            <a:r>
              <a:rPr lang="en-US" dirty="0" smtClean="0"/>
              <a:t>What to include in a hybrid type business plan</a:t>
            </a:r>
          </a:p>
        </p:txBody>
      </p:sp>
    </p:spTree>
    <p:extLst>
      <p:ext uri="{BB962C8B-B14F-4D97-AF65-F5344CB8AC3E}">
        <p14:creationId xmlns:p14="http://schemas.microsoft.com/office/powerpoint/2010/main" val="20569421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7024744" cy="1143000"/>
          </a:xfrm>
        </p:spPr>
        <p:txBody>
          <a:bodyPr/>
          <a:lstStyle/>
          <a:p>
            <a:r>
              <a:rPr lang="en-US" dirty="0" smtClean="0"/>
              <a:t>Business Plan Presentation</a:t>
            </a:r>
            <a:endParaRPr lang="en-US" dirty="0"/>
          </a:p>
        </p:txBody>
      </p:sp>
      <p:sp>
        <p:nvSpPr>
          <p:cNvPr id="3" name="Content Placeholder 2"/>
          <p:cNvSpPr>
            <a:spLocks noGrp="1"/>
          </p:cNvSpPr>
          <p:nvPr>
            <p:ph idx="1"/>
          </p:nvPr>
        </p:nvSpPr>
        <p:spPr>
          <a:xfrm>
            <a:off x="533400" y="2323652"/>
            <a:ext cx="7543800" cy="4077148"/>
          </a:xfrm>
        </p:spPr>
        <p:txBody>
          <a:bodyPr>
            <a:normAutofit fontScale="92500" lnSpcReduction="10000"/>
          </a:bodyPr>
          <a:lstStyle/>
          <a:p>
            <a:r>
              <a:rPr lang="en-US" dirty="0" smtClean="0"/>
              <a:t>Company</a:t>
            </a:r>
          </a:p>
          <a:p>
            <a:pPr lvl="1">
              <a:buFont typeface="Wingdings" pitchFamily="2" charset="2"/>
              <a:buChar char="§"/>
            </a:pPr>
            <a:r>
              <a:rPr lang="en-US" dirty="0" smtClean="0"/>
              <a:t>Background</a:t>
            </a:r>
          </a:p>
          <a:p>
            <a:pPr lvl="1">
              <a:buFont typeface="Wingdings" pitchFamily="2" charset="2"/>
              <a:buChar char="§"/>
            </a:pPr>
            <a:r>
              <a:rPr lang="en-US" dirty="0" smtClean="0"/>
              <a:t>Need</a:t>
            </a:r>
          </a:p>
          <a:p>
            <a:pPr lvl="1">
              <a:buFont typeface="Wingdings" pitchFamily="2" charset="2"/>
              <a:buChar char="§"/>
            </a:pPr>
            <a:r>
              <a:rPr lang="en-US" dirty="0" smtClean="0"/>
              <a:t>Value Proposition</a:t>
            </a:r>
          </a:p>
          <a:p>
            <a:pPr lvl="1">
              <a:buFont typeface="Wingdings" pitchFamily="2" charset="2"/>
              <a:buChar char="§"/>
            </a:pPr>
            <a:r>
              <a:rPr lang="en-US" dirty="0" smtClean="0"/>
              <a:t>Mission</a:t>
            </a:r>
          </a:p>
          <a:p>
            <a:r>
              <a:rPr lang="en-US" dirty="0" smtClean="0"/>
              <a:t>Market</a:t>
            </a:r>
          </a:p>
          <a:p>
            <a:r>
              <a:rPr lang="en-US" dirty="0"/>
              <a:t>Industry/Competitive </a:t>
            </a:r>
            <a:r>
              <a:rPr lang="en-US" dirty="0" smtClean="0"/>
              <a:t>Analysis</a:t>
            </a:r>
          </a:p>
          <a:p>
            <a:r>
              <a:rPr lang="en-US" dirty="0"/>
              <a:t>Marketing/Business </a:t>
            </a:r>
            <a:r>
              <a:rPr lang="en-US" dirty="0" smtClean="0"/>
              <a:t>Strategy</a:t>
            </a:r>
          </a:p>
          <a:p>
            <a:r>
              <a:rPr lang="en-US" dirty="0" smtClean="0"/>
              <a:t>Financials</a:t>
            </a:r>
          </a:p>
          <a:p>
            <a:r>
              <a:rPr lang="en-US" dirty="0" smtClean="0"/>
              <a:t>Management Team</a:t>
            </a:r>
          </a:p>
          <a:p>
            <a:r>
              <a:rPr lang="en-US" dirty="0" smtClean="0"/>
              <a:t>Goals</a:t>
            </a:r>
            <a:endParaRPr lang="en-US" dirty="0"/>
          </a:p>
          <a:p>
            <a:endParaRPr lang="en-US" dirty="0"/>
          </a:p>
          <a:p>
            <a:endParaRPr lang="en-US" dirty="0" smtClean="0"/>
          </a:p>
          <a:p>
            <a:endParaRPr lang="en-US" dirty="0"/>
          </a:p>
        </p:txBody>
      </p:sp>
    </p:spTree>
    <p:extLst>
      <p:ext uri="{BB962C8B-B14F-4D97-AF65-F5344CB8AC3E}">
        <p14:creationId xmlns:p14="http://schemas.microsoft.com/office/powerpoint/2010/main" val="15432998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90600"/>
            <a:ext cx="7024744" cy="1143000"/>
          </a:xfrm>
        </p:spPr>
        <p:txBody>
          <a:bodyPr/>
          <a:lstStyle/>
          <a:p>
            <a:r>
              <a:rPr lang="en-US" dirty="0" smtClean="0"/>
              <a:t>Who is Stage Rats?</a:t>
            </a:r>
            <a:endParaRPr lang="en-US" dirty="0"/>
          </a:p>
        </p:txBody>
      </p:sp>
      <p:sp>
        <p:nvSpPr>
          <p:cNvPr id="3" name="Content Placeholder 2"/>
          <p:cNvSpPr>
            <a:spLocks noGrp="1"/>
          </p:cNvSpPr>
          <p:nvPr>
            <p:ph idx="1"/>
          </p:nvPr>
        </p:nvSpPr>
        <p:spPr>
          <a:xfrm>
            <a:off x="762000" y="2323652"/>
            <a:ext cx="7924800" cy="4000948"/>
          </a:xfrm>
        </p:spPr>
        <p:txBody>
          <a:bodyPr>
            <a:normAutofit/>
          </a:bodyPr>
          <a:lstStyle/>
          <a:p>
            <a:r>
              <a:rPr lang="en-US" dirty="0"/>
              <a:t>Stage Rats is a scenic services and production company that specializes in working closely with small theatre companies who have limited resources and money. </a:t>
            </a:r>
          </a:p>
          <a:p>
            <a:r>
              <a:rPr lang="en-US" dirty="0"/>
              <a:t>Hire established professionals and student apprentices. </a:t>
            </a:r>
          </a:p>
          <a:p>
            <a:r>
              <a:rPr lang="en-US" dirty="0"/>
              <a:t>Formed by Tom Fusco in order to address the need for an affordable yet reliable stage production </a:t>
            </a:r>
            <a:r>
              <a:rPr lang="en-US" dirty="0" smtClean="0"/>
              <a:t>company</a:t>
            </a:r>
            <a:endParaRPr lang="en-US" dirty="0"/>
          </a:p>
        </p:txBody>
      </p:sp>
    </p:spTree>
    <p:extLst>
      <p:ext uri="{BB962C8B-B14F-4D97-AF65-F5344CB8AC3E}">
        <p14:creationId xmlns:p14="http://schemas.microsoft.com/office/powerpoint/2010/main" val="29066163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85800"/>
            <a:ext cx="7024744" cy="1143000"/>
          </a:xfrm>
        </p:spPr>
        <p:txBody>
          <a:bodyPr/>
          <a:lstStyle/>
          <a:p>
            <a:r>
              <a:rPr lang="en-US" dirty="0" smtClean="0"/>
              <a:t>The Need</a:t>
            </a:r>
            <a:endParaRPr lang="en-US" dirty="0"/>
          </a:p>
        </p:txBody>
      </p:sp>
      <p:sp>
        <p:nvSpPr>
          <p:cNvPr id="3" name="Content Placeholder 2"/>
          <p:cNvSpPr>
            <a:spLocks noGrp="1"/>
          </p:cNvSpPr>
          <p:nvPr>
            <p:ph idx="1"/>
          </p:nvPr>
        </p:nvSpPr>
        <p:spPr>
          <a:xfrm>
            <a:off x="685800" y="1981200"/>
            <a:ext cx="7467600" cy="4343400"/>
          </a:xfrm>
        </p:spPr>
        <p:txBody>
          <a:bodyPr>
            <a:normAutofit/>
          </a:bodyPr>
          <a:lstStyle/>
          <a:p>
            <a:r>
              <a:rPr lang="en-US" dirty="0"/>
              <a:t>S</a:t>
            </a:r>
            <a:r>
              <a:rPr lang="en-US" dirty="0" smtClean="0"/>
              <a:t>mall </a:t>
            </a:r>
            <a:r>
              <a:rPr lang="en-US" dirty="0"/>
              <a:t>scale theater production in the region and for students to gain an apprenticeship experience in the trade of theatre set design and production</a:t>
            </a:r>
            <a:r>
              <a:rPr lang="en-US" dirty="0" smtClean="0"/>
              <a:t>.</a:t>
            </a:r>
          </a:p>
          <a:p>
            <a:pPr lvl="1"/>
            <a:r>
              <a:rPr lang="en-US" dirty="0" smtClean="0"/>
              <a:t>Financial resources</a:t>
            </a:r>
          </a:p>
          <a:p>
            <a:pPr lvl="1"/>
            <a:r>
              <a:rPr lang="en-US" dirty="0" smtClean="0"/>
              <a:t>Exceptional education program</a:t>
            </a:r>
          </a:p>
          <a:p>
            <a:pPr marL="68580" indent="0">
              <a:buNone/>
            </a:pPr>
            <a:endParaRPr lang="en-US" dirty="0"/>
          </a:p>
          <a:p>
            <a:pPr marL="68580" indent="0">
              <a:buNone/>
            </a:pPr>
            <a:endParaRPr lang="en-US" dirty="0"/>
          </a:p>
        </p:txBody>
      </p:sp>
    </p:spTree>
    <p:extLst>
      <p:ext uri="{BB962C8B-B14F-4D97-AF65-F5344CB8AC3E}">
        <p14:creationId xmlns:p14="http://schemas.microsoft.com/office/powerpoint/2010/main" val="204068572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Custom 12">
      <a:dk1>
        <a:sysClr val="windowText" lastClr="000000"/>
      </a:dk1>
      <a:lt1>
        <a:sysClr val="window" lastClr="FFFFFF"/>
      </a:lt1>
      <a:dk2>
        <a:srgbClr val="000000"/>
      </a:dk2>
      <a:lt2>
        <a:srgbClr val="ECEDD1"/>
      </a:lt2>
      <a:accent1>
        <a:srgbClr val="C00000"/>
      </a:accent1>
      <a:accent2>
        <a:srgbClr val="C00000"/>
      </a:accent2>
      <a:accent3>
        <a:srgbClr val="B5AE53"/>
      </a:accent3>
      <a:accent4>
        <a:srgbClr val="848058"/>
      </a:accent4>
      <a:accent5>
        <a:srgbClr val="E8B54D"/>
      </a:accent5>
      <a:accent6>
        <a:srgbClr val="786C71"/>
      </a:accent6>
      <a:hlink>
        <a:srgbClr val="CCCC00"/>
      </a:hlink>
      <a:folHlink>
        <a:srgbClr val="B2B2B2"/>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14673</TotalTime>
  <Words>1185</Words>
  <Application>Microsoft Office PowerPoint</Application>
  <PresentationFormat>On-screen Show (4:3)</PresentationFormat>
  <Paragraphs>180</Paragraphs>
  <Slides>33</Slides>
  <Notes>25</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Austin</vt:lpstr>
      <vt:lpstr>PowerPoint Presentation</vt:lpstr>
      <vt:lpstr>Layout</vt:lpstr>
      <vt:lpstr>Problem</vt:lpstr>
      <vt:lpstr>Accomplished Tasks</vt:lpstr>
      <vt:lpstr>Findings</vt:lpstr>
      <vt:lpstr>Recommendations</vt:lpstr>
      <vt:lpstr>Business Plan Presentation</vt:lpstr>
      <vt:lpstr>Who is Stage Rats?</vt:lpstr>
      <vt:lpstr>The Need</vt:lpstr>
      <vt:lpstr>Value Proposition</vt:lpstr>
      <vt:lpstr>Value Proposition</vt:lpstr>
      <vt:lpstr>Mission</vt:lpstr>
      <vt:lpstr>Market</vt:lpstr>
      <vt:lpstr>Theatre Companies</vt:lpstr>
      <vt:lpstr>Students</vt:lpstr>
      <vt:lpstr>Market Analysis Graphs</vt:lpstr>
      <vt:lpstr>Market Analysis Graphs Cont.</vt:lpstr>
      <vt:lpstr>Industry</vt:lpstr>
      <vt:lpstr>Primary Competitors</vt:lpstr>
      <vt:lpstr>Secondary Competitors</vt:lpstr>
      <vt:lpstr>Industry Opportunities</vt:lpstr>
      <vt:lpstr>Industry Opportunities</vt:lpstr>
      <vt:lpstr>Competitive Advantages (Strengths)</vt:lpstr>
      <vt:lpstr>Products/ Services</vt:lpstr>
      <vt:lpstr>Products/ Services</vt:lpstr>
      <vt:lpstr>Financials</vt:lpstr>
      <vt:lpstr>Management Team</vt:lpstr>
      <vt:lpstr>Overall Goals</vt:lpstr>
      <vt:lpstr>Goals/Milestones: Short-Term</vt:lpstr>
      <vt:lpstr>Goals: Long-Term</vt:lpstr>
      <vt:lpstr>Additional Goals </vt:lpstr>
      <vt:lpstr>Additional Recommendations</vt:lpstr>
      <vt:lpstr>Thank you!</vt:lpstr>
    </vt:vector>
  </TitlesOfParts>
  <Company>Rowan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Pearce</dc:creator>
  <cp:lastModifiedBy>Fusco, Thomas A.</cp:lastModifiedBy>
  <cp:revision>33</cp:revision>
  <dcterms:created xsi:type="dcterms:W3CDTF">2013-04-24T18:08:40Z</dcterms:created>
  <dcterms:modified xsi:type="dcterms:W3CDTF">2013-05-14T17:41:40Z</dcterms:modified>
</cp:coreProperties>
</file>