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8" r:id="rId3"/>
    <p:sldId id="257" r:id="rId4"/>
    <p:sldId id="263" r:id="rId5"/>
    <p:sldId id="264" r:id="rId6"/>
    <p:sldId id="260" r:id="rId7"/>
    <p:sldId id="261" r:id="rId8"/>
    <p:sldId id="259"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2" y="329185"/>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7"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5"/>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3"/>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2" y="329185"/>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7" y="434163"/>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2" y="329185"/>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3"/>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4" y="930145"/>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C7EAB02-E412-4E74-9C3A-AEBC353494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2" y="329185"/>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1"/>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74C5E0-AA47-472E-A5C5-12449B0235FE}" type="datetimeFigureOut">
              <a:rPr lang="en-US" smtClean="0"/>
              <a:pPr/>
              <a:t>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C7EAB02-E412-4E74-9C3A-AEBC353494B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2" y="329185"/>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7"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6"/>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A74C5E0-AA47-472E-A5C5-12449B0235FE}" type="datetimeFigureOut">
              <a:rPr lang="en-US" smtClean="0"/>
              <a:pPr/>
              <a:t>1/6/2011</a:t>
            </a:fld>
            <a:endParaRPr lang="en-US"/>
          </a:p>
        </p:txBody>
      </p:sp>
      <p:sp>
        <p:nvSpPr>
          <p:cNvPr id="18" name="Footer Placeholder 17"/>
          <p:cNvSpPr>
            <a:spLocks noGrp="1"/>
          </p:cNvSpPr>
          <p:nvPr>
            <p:ph type="ftr" sz="quarter" idx="3"/>
          </p:nvPr>
        </p:nvSpPr>
        <p:spPr>
          <a:xfrm>
            <a:off x="6062328" y="6111876"/>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6"/>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C7EAB02-E412-4E74-9C3A-AEBC353494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Laptop Initiative </a:t>
            </a:r>
            <a:endParaRPr lang="en-US" dirty="0"/>
          </a:p>
        </p:txBody>
      </p:sp>
      <p:sp>
        <p:nvSpPr>
          <p:cNvPr id="3" name="Subtitle 2"/>
          <p:cNvSpPr>
            <a:spLocks noGrp="1"/>
          </p:cNvSpPr>
          <p:nvPr>
            <p:ph type="subTitle" idx="1"/>
          </p:nvPr>
        </p:nvSpPr>
        <p:spPr/>
        <p:txBody>
          <a:bodyPr/>
          <a:lstStyle/>
          <a:p>
            <a:r>
              <a:rPr lang="en-US" dirty="0" smtClean="0"/>
              <a:t>June 2009 report to Provost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183880" cy="1051560"/>
          </a:xfrm>
        </p:spPr>
        <p:txBody>
          <a:bodyPr/>
          <a:lstStyle/>
          <a:p>
            <a:r>
              <a:rPr lang="en-US" dirty="0" smtClean="0"/>
              <a:t>What we have done so far:</a:t>
            </a:r>
            <a:endParaRPr lang="en-US" dirty="0"/>
          </a:p>
        </p:txBody>
      </p:sp>
      <p:sp>
        <p:nvSpPr>
          <p:cNvPr id="3" name="Content Placeholder 2"/>
          <p:cNvSpPr>
            <a:spLocks noGrp="1"/>
          </p:cNvSpPr>
          <p:nvPr>
            <p:ph idx="1"/>
          </p:nvPr>
        </p:nvSpPr>
        <p:spPr>
          <a:xfrm>
            <a:off x="457200" y="1447800"/>
            <a:ext cx="8183880" cy="4187952"/>
          </a:xfrm>
        </p:spPr>
        <p:txBody>
          <a:bodyPr>
            <a:normAutofit/>
          </a:bodyPr>
          <a:lstStyle/>
          <a:p>
            <a:pPr marL="514350" indent="-514350">
              <a:buFont typeface="+mj-lt"/>
              <a:buAutoNum type="arabicPeriod"/>
            </a:pPr>
            <a:r>
              <a:rPr lang="en-US" sz="2400" dirty="0" smtClean="0"/>
              <a:t>Created a Listserv, </a:t>
            </a:r>
            <a:r>
              <a:rPr lang="en-US" sz="2400" dirty="0" err="1" smtClean="0"/>
              <a:t>Wikki</a:t>
            </a:r>
            <a:r>
              <a:rPr lang="en-US" sz="2400" dirty="0" smtClean="0"/>
              <a:t> and Website to communicate, store and disseminate information.</a:t>
            </a:r>
          </a:p>
          <a:p>
            <a:pPr marL="514350" indent="-514350">
              <a:buFont typeface="+mj-lt"/>
              <a:buAutoNum type="arabicPeriod"/>
            </a:pPr>
            <a:r>
              <a:rPr lang="en-US" sz="2400" dirty="0" smtClean="0"/>
              <a:t>Established that Students will purchase </a:t>
            </a:r>
          </a:p>
          <a:p>
            <a:pPr marL="514350" indent="-514350">
              <a:buFont typeface="+mj-lt"/>
              <a:buAutoNum type="arabicPeriod"/>
            </a:pPr>
            <a:r>
              <a:rPr lang="en-US" sz="2400" dirty="0" smtClean="0"/>
              <a:t>Established  2 year implementation plan</a:t>
            </a:r>
          </a:p>
          <a:p>
            <a:pPr marL="514350" indent="-514350">
              <a:buFont typeface="+mj-lt"/>
              <a:buAutoNum type="arabicPeriod"/>
            </a:pPr>
            <a:r>
              <a:rPr lang="en-US" sz="2400" dirty="0" smtClean="0"/>
              <a:t>Mac and PC on campus</a:t>
            </a:r>
          </a:p>
          <a:p>
            <a:pPr marL="514350" indent="-514350">
              <a:buFont typeface="+mj-lt"/>
              <a:buAutoNum type="arabicPeriod"/>
            </a:pPr>
            <a:r>
              <a:rPr lang="en-US" sz="2400" dirty="0" smtClean="0"/>
              <a:t>Begun the lengthy and bureaucratic process of finding a PC provider</a:t>
            </a:r>
          </a:p>
          <a:p>
            <a:pPr marL="514350" indent="-514350">
              <a:buFont typeface="+mj-lt"/>
              <a:buAutoNum type="arabicPeriod"/>
            </a:pPr>
            <a:r>
              <a:rPr lang="en-US" sz="2400" dirty="0" smtClean="0"/>
              <a:t>Discussed and identified issues </a:t>
            </a:r>
          </a:p>
          <a:p>
            <a:pPr marL="514350" indent="-514350">
              <a:buFont typeface="+mj-lt"/>
              <a:buAutoNum type="arabicPeriod"/>
            </a:pPr>
            <a:r>
              <a:rPr lang="en-US" sz="2400" dirty="0" smtClean="0"/>
              <a:t>Created a list of recommendations</a:t>
            </a:r>
          </a:p>
          <a:p>
            <a:pPr marL="514350" indent="-514350">
              <a:buFont typeface="+mj-lt"/>
              <a:buAutoNum type="arabicPeriod"/>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183880" cy="1051560"/>
          </a:xfrm>
        </p:spPr>
        <p:txBody>
          <a:bodyPr/>
          <a:lstStyle/>
          <a:p>
            <a:r>
              <a:rPr lang="en-US" dirty="0" smtClean="0"/>
              <a:t>What the Real Big issue is:</a:t>
            </a:r>
            <a:endParaRPr lang="en-US" dirty="0"/>
          </a:p>
        </p:txBody>
      </p:sp>
      <p:sp>
        <p:nvSpPr>
          <p:cNvPr id="3" name="Content Placeholder 2"/>
          <p:cNvSpPr>
            <a:spLocks noGrp="1"/>
          </p:cNvSpPr>
          <p:nvPr>
            <p:ph idx="1"/>
          </p:nvPr>
        </p:nvSpPr>
        <p:spPr>
          <a:xfrm>
            <a:off x="457200" y="1600200"/>
            <a:ext cx="8183880" cy="4187952"/>
          </a:xfrm>
        </p:spPr>
        <p:txBody>
          <a:bodyPr/>
          <a:lstStyle/>
          <a:p>
            <a:pPr marL="514350" indent="-514350">
              <a:buNone/>
            </a:pPr>
            <a:r>
              <a:rPr lang="en-US" dirty="0" smtClean="0"/>
              <a:t>Faculty Buy In Is Key to Success but…</a:t>
            </a:r>
          </a:p>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5" name="Picture 4" descr="Note.jpg"/>
          <p:cNvPicPr>
            <a:picLocks noChangeAspect="1"/>
          </p:cNvPicPr>
          <p:nvPr/>
        </p:nvPicPr>
        <p:blipFill>
          <a:blip r:embed="rId2" cstate="print"/>
          <a:stretch>
            <a:fillRect/>
          </a:stretch>
        </p:blipFill>
        <p:spPr>
          <a:xfrm>
            <a:off x="1922318" y="0"/>
            <a:ext cx="5299364" cy="6858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183880" cy="1051560"/>
          </a:xfrm>
        </p:spPr>
        <p:txBody>
          <a:bodyPr/>
          <a:lstStyle/>
          <a:p>
            <a:r>
              <a:rPr lang="en-US" dirty="0" smtClean="0"/>
              <a:t>What we need to do is…</a:t>
            </a:r>
            <a:endParaRPr lang="en-US" dirty="0"/>
          </a:p>
        </p:txBody>
      </p:sp>
      <p:sp>
        <p:nvSpPr>
          <p:cNvPr id="6" name="Content Placeholder 5"/>
          <p:cNvSpPr>
            <a:spLocks noGrp="1"/>
          </p:cNvSpPr>
          <p:nvPr>
            <p:ph idx="1"/>
          </p:nvPr>
        </p:nvSpPr>
        <p:spPr>
          <a:xfrm>
            <a:off x="457200" y="3200400"/>
            <a:ext cx="8183880" cy="1831848"/>
          </a:xfrm>
        </p:spPr>
        <p:txBody>
          <a:bodyPr>
            <a:normAutofit/>
          </a:bodyPr>
          <a:lstStyle/>
          <a:p>
            <a:pPr algn="ctr">
              <a:buNone/>
            </a:pPr>
            <a:r>
              <a:rPr lang="en-US" sz="3200" dirty="0" smtClean="0"/>
              <a:t> “give them the gear, set it up, train them and keep it running”</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183880" cy="1051560"/>
          </a:xfrm>
        </p:spPr>
        <p:txBody>
          <a:bodyPr>
            <a:normAutofit/>
          </a:bodyPr>
          <a:lstStyle/>
          <a:p>
            <a:pPr algn="ctr"/>
            <a:r>
              <a:rPr lang="en-US" sz="2800" dirty="0" smtClean="0"/>
              <a:t>Students are far ahead on the adaption curve then most of the faculty</a:t>
            </a:r>
            <a:endParaRPr lang="en-US" sz="2800" dirty="0"/>
          </a:p>
        </p:txBody>
      </p:sp>
      <p:sp>
        <p:nvSpPr>
          <p:cNvPr id="3" name="Content Placeholder 2"/>
          <p:cNvSpPr>
            <a:spLocks noGrp="1"/>
          </p:cNvSpPr>
          <p:nvPr>
            <p:ph idx="1"/>
          </p:nvPr>
        </p:nvSpPr>
        <p:spPr>
          <a:xfrm>
            <a:off x="533400" y="1828800"/>
            <a:ext cx="8183880" cy="4187952"/>
          </a:xfrm>
        </p:spPr>
        <p:txBody>
          <a:bodyPr>
            <a:normAutofit/>
          </a:bodyPr>
          <a:lstStyle/>
          <a:p>
            <a:r>
              <a:rPr lang="en-US" sz="2000" dirty="0" smtClean="0"/>
              <a:t>This fact has to be realized.  Students are already using laptops, cell phones etc.  It is natural for them to turn to technology.  Most of the faculty could catch up, but they need encouragement and support, without losing face.</a:t>
            </a:r>
          </a:p>
          <a:p>
            <a:r>
              <a:rPr lang="en-US" sz="2000" dirty="0" smtClean="0"/>
              <a:t>This is an opportunity to create a learning community where faculty are encouraged to explore and experiment with this new technology.</a:t>
            </a:r>
          </a:p>
          <a:p>
            <a:endParaRPr lang="en-US" dirty="0" smtClean="0"/>
          </a:p>
          <a:p>
            <a:pPr algn="ctr">
              <a:buNone/>
            </a:pPr>
            <a:r>
              <a:rPr lang="en-US" dirty="0" smtClean="0"/>
              <a:t>Some ideas and recommendations to address this issue are: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183880" cy="457200"/>
          </a:xfrm>
        </p:spPr>
        <p:txBody>
          <a:bodyPr>
            <a:normAutofit fontScale="90000"/>
          </a:bodyPr>
          <a:lstStyle/>
          <a:p>
            <a:pPr algn="ctr"/>
            <a:r>
              <a:rPr lang="en-US" dirty="0" smtClean="0"/>
              <a:t>Recommendations for Faculty,</a:t>
            </a:r>
            <a:br>
              <a:rPr lang="en-US" dirty="0" smtClean="0"/>
            </a:br>
            <a:r>
              <a:rPr lang="en-US" dirty="0" smtClean="0"/>
              <a:t> by Faculty</a:t>
            </a:r>
            <a:endParaRPr lang="en-US" dirty="0"/>
          </a:p>
        </p:txBody>
      </p:sp>
      <p:sp>
        <p:nvSpPr>
          <p:cNvPr id="3" name="Content Placeholder 2"/>
          <p:cNvSpPr>
            <a:spLocks noGrp="1"/>
          </p:cNvSpPr>
          <p:nvPr>
            <p:ph idx="1"/>
          </p:nvPr>
        </p:nvSpPr>
        <p:spPr>
          <a:xfrm>
            <a:off x="457200" y="1676400"/>
            <a:ext cx="8183880" cy="4191000"/>
          </a:xfrm>
        </p:spPr>
        <p:txBody>
          <a:bodyPr>
            <a:normAutofit fontScale="55000" lnSpcReduction="20000"/>
          </a:bodyPr>
          <a:lstStyle/>
          <a:p>
            <a:pPr marL="514350" lvl="0" indent="-514350">
              <a:buFont typeface="+mj-lt"/>
              <a:buAutoNum type="arabicPeriod"/>
            </a:pPr>
            <a:r>
              <a:rPr lang="en-US" sz="2500" dirty="0" smtClean="0"/>
              <a:t>Show  that time and energy spent in creating new pedagogy using new technology is a worthwhile pursuit. </a:t>
            </a:r>
          </a:p>
          <a:p>
            <a:pPr marL="514350" lvl="0" indent="-514350">
              <a:buFont typeface="+mj-lt"/>
              <a:buAutoNum type="arabicPeriod"/>
            </a:pPr>
            <a:r>
              <a:rPr lang="en-US" sz="2500" dirty="0" smtClean="0"/>
              <a:t>Create workshops with the Faculty Center and IT.</a:t>
            </a:r>
          </a:p>
          <a:p>
            <a:pPr marL="514350" lvl="0" indent="-514350">
              <a:buFont typeface="+mj-lt"/>
              <a:buAutoNum type="arabicPeriod"/>
            </a:pPr>
            <a:r>
              <a:rPr lang="en-US" sz="2500" dirty="0" smtClean="0"/>
              <a:t>Use the employee orientation to reach new faculty </a:t>
            </a:r>
          </a:p>
          <a:p>
            <a:pPr marL="514350" lvl="0" indent="-514350">
              <a:buFont typeface="+mj-lt"/>
              <a:buAutoNum type="arabicPeriod"/>
            </a:pPr>
            <a:r>
              <a:rPr lang="en-US" sz="2500" dirty="0" smtClean="0"/>
              <a:t>Find and list best practices</a:t>
            </a:r>
          </a:p>
          <a:p>
            <a:pPr lvl="3"/>
            <a:r>
              <a:rPr lang="en-US" sz="2500" dirty="0" smtClean="0"/>
              <a:t>“I just got the Dean of the Library on board.  He is offering the services of a student researcher to begin a discipline specific literature search.  We’ll be creating a web page with links and possibly some other social networking tools to feature this literature.  We’ll have a target date of fall 2009 for this website which will be on the faculty page of the libraries website. “ – Thanks to Keith Brand</a:t>
            </a:r>
          </a:p>
          <a:p>
            <a:pPr marL="514350" lvl="0" indent="-514350">
              <a:buFont typeface="+mj-lt"/>
              <a:buAutoNum type="arabicPeriod"/>
            </a:pPr>
            <a:r>
              <a:rPr lang="en-US" sz="2500" dirty="0" smtClean="0"/>
              <a:t>Show that work on creating new curriculum and pedagogical means of teaching has value in the form peer reviewed presentations and scholarly research.</a:t>
            </a:r>
          </a:p>
          <a:p>
            <a:pPr lvl="2"/>
            <a:r>
              <a:rPr lang="en-US" sz="2500" dirty="0" smtClean="0"/>
              <a:t>List venues for publication and presentation on the </a:t>
            </a:r>
            <a:r>
              <a:rPr lang="en-US" sz="2500" dirty="0" err="1" smtClean="0"/>
              <a:t>Wikki</a:t>
            </a:r>
            <a:endParaRPr lang="en-US" sz="2500" dirty="0" smtClean="0"/>
          </a:p>
          <a:p>
            <a:pPr lvl="2"/>
            <a:r>
              <a:rPr lang="en-US" sz="2500" dirty="0" smtClean="0"/>
              <a:t>Use the </a:t>
            </a:r>
            <a:r>
              <a:rPr lang="en-US" sz="2500" dirty="0" err="1" smtClean="0"/>
              <a:t>Wikki</a:t>
            </a:r>
            <a:r>
              <a:rPr lang="en-US" sz="2500" dirty="0" smtClean="0"/>
              <a:t> as a means to gather, disseminate and peer review on a national level.</a:t>
            </a:r>
          </a:p>
          <a:p>
            <a:pPr marL="514350" lvl="0" indent="-514350">
              <a:buFont typeface="+mj-lt"/>
              <a:buAutoNum type="arabicPeriod"/>
            </a:pPr>
            <a:r>
              <a:rPr lang="en-US" sz="2500" dirty="0" smtClean="0"/>
              <a:t>Create a Boot Camp for faculty where they can workshop new means of teaching with technology.  </a:t>
            </a:r>
          </a:p>
          <a:p>
            <a:pPr lvl="2"/>
            <a:r>
              <a:rPr lang="en-US" sz="2500" dirty="0" smtClean="0"/>
              <a:t>Offer a new laptop as incentive</a:t>
            </a:r>
          </a:p>
          <a:p>
            <a:pPr marL="514350" lvl="0" indent="-514350">
              <a:buFont typeface="+mj-lt"/>
              <a:buAutoNum type="arabicPeriod"/>
            </a:pPr>
            <a:r>
              <a:rPr lang="en-US" sz="2500" dirty="0" smtClean="0"/>
              <a:t>Create a series of talks, presentations or “brown bag” discussions amongst the faculty.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183880" cy="1051560"/>
          </a:xfrm>
        </p:spPr>
        <p:txBody>
          <a:bodyPr>
            <a:normAutofit fontScale="90000"/>
          </a:bodyPr>
          <a:lstStyle/>
          <a:p>
            <a:pPr algn="ctr"/>
            <a:r>
              <a:rPr lang="en-US" sz="2700" dirty="0" smtClean="0"/>
              <a:t>Item for recommendation: </a:t>
            </a:r>
            <a:r>
              <a:rPr lang="en-US" dirty="0" smtClean="0"/>
              <a:t/>
            </a:r>
            <a:br>
              <a:rPr lang="en-US" dirty="0" smtClean="0"/>
            </a:br>
            <a:r>
              <a:rPr lang="en-US" dirty="0" smtClean="0"/>
              <a:t>Administration PR/Marketing Campaign </a:t>
            </a:r>
            <a:endParaRPr lang="en-US" dirty="0"/>
          </a:p>
        </p:txBody>
      </p:sp>
      <p:sp>
        <p:nvSpPr>
          <p:cNvPr id="3" name="Content Placeholder 2"/>
          <p:cNvSpPr>
            <a:spLocks noGrp="1"/>
          </p:cNvSpPr>
          <p:nvPr>
            <p:ph idx="1"/>
          </p:nvPr>
        </p:nvSpPr>
        <p:spPr>
          <a:xfrm>
            <a:off x="533400" y="1752600"/>
            <a:ext cx="8183880" cy="4187952"/>
          </a:xfrm>
        </p:spPr>
        <p:txBody>
          <a:bodyPr>
            <a:normAutofit fontScale="77500" lnSpcReduction="20000"/>
          </a:bodyPr>
          <a:lstStyle/>
          <a:p>
            <a:pPr marL="514350" indent="-514350">
              <a:buFont typeface="+mj-lt"/>
              <a:buAutoNum type="arabicPeriod"/>
            </a:pPr>
            <a:r>
              <a:rPr lang="en-US" sz="2600" dirty="0" smtClean="0"/>
              <a:t>In order to smooth the acceptance of a student body equipped with laptops the administration must take on the role of </a:t>
            </a:r>
            <a:r>
              <a:rPr lang="en-US" sz="3100" dirty="0" smtClean="0"/>
              <a:t>technology facilitators</a:t>
            </a:r>
            <a:r>
              <a:rPr lang="en-US" sz="2600" dirty="0" smtClean="0"/>
              <a:t>.</a:t>
            </a:r>
          </a:p>
          <a:p>
            <a:pPr marL="514350" indent="-514350">
              <a:buFont typeface="+mj-lt"/>
              <a:buAutoNum type="arabicPeriod"/>
            </a:pPr>
            <a:r>
              <a:rPr lang="en-US" sz="2600" dirty="0" smtClean="0"/>
              <a:t>Without support, the faculty will have no incentive to change their current methods of teaching. </a:t>
            </a:r>
          </a:p>
          <a:p>
            <a:pPr marL="797814" lvl="1" indent="-514350"/>
            <a:r>
              <a:rPr lang="en-US" sz="2200" dirty="0" smtClean="0"/>
              <a:t>Have the admin. come out with a loud and clear message about the importance of this issue. </a:t>
            </a:r>
            <a:r>
              <a:rPr lang="en-US" sz="2200" i="1" dirty="0" smtClean="0"/>
              <a:t>Admin will have to sell value to faculty or they will not feel comfortable.</a:t>
            </a:r>
            <a:endParaRPr lang="en-US" sz="2200" dirty="0" smtClean="0"/>
          </a:p>
          <a:p>
            <a:pPr marL="797814" lvl="1" indent="-514350"/>
            <a:r>
              <a:rPr lang="en-US" sz="2200" dirty="0" smtClean="0"/>
              <a:t>Use the adaptation of technology as a selling point  like “Rowan, utilizing the  </a:t>
            </a:r>
            <a:r>
              <a:rPr lang="en-US" sz="2200" u="sng" dirty="0" smtClean="0"/>
              <a:t>future</a:t>
            </a:r>
            <a:r>
              <a:rPr lang="en-US" sz="2200" dirty="0" smtClean="0"/>
              <a:t>  </a:t>
            </a:r>
            <a:r>
              <a:rPr lang="en-US" sz="2200" i="1" dirty="0" smtClean="0"/>
              <a:t>now</a:t>
            </a:r>
            <a:r>
              <a:rPr lang="en-US" sz="2200" dirty="0" smtClean="0"/>
              <a:t>”.  This shows how adapting the technological edge will keep Rowan Grads competitive. </a:t>
            </a:r>
          </a:p>
          <a:p>
            <a:pPr marL="797814" lvl="1" indent="-514350"/>
            <a:r>
              <a:rPr lang="en-US" sz="2200" dirty="0" smtClean="0"/>
              <a:t>Create a grant program to fund faculty to attend conferences where they can present their papers and work. (direct from the Admin., outside normal channels, see previous slide number 5)</a:t>
            </a:r>
          </a:p>
          <a:p>
            <a:pPr marL="797814" lvl="1" indent="-514350"/>
            <a:r>
              <a:rPr lang="en-US" sz="2200" dirty="0" smtClean="0"/>
              <a:t>Ask some PR professionals for help creating a campaign.</a:t>
            </a:r>
          </a:p>
          <a:p>
            <a:pPr marL="797814" lvl="1" indent="-51435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83880" cy="1051560"/>
          </a:xfrm>
        </p:spPr>
        <p:txBody>
          <a:bodyPr/>
          <a:lstStyle/>
          <a:p>
            <a:r>
              <a:rPr lang="en-US" dirty="0" smtClean="0"/>
              <a:t>Other Important Items</a:t>
            </a:r>
            <a:endParaRPr lang="en-US" dirty="0"/>
          </a:p>
        </p:txBody>
      </p:sp>
      <p:sp>
        <p:nvSpPr>
          <p:cNvPr id="3" name="Content Placeholder 2"/>
          <p:cNvSpPr>
            <a:spLocks noGrp="1"/>
          </p:cNvSpPr>
          <p:nvPr>
            <p:ph idx="1"/>
          </p:nvPr>
        </p:nvSpPr>
        <p:spPr>
          <a:xfrm>
            <a:off x="457200" y="1752600"/>
            <a:ext cx="8183880" cy="4187952"/>
          </a:xfrm>
        </p:spPr>
        <p:txBody>
          <a:bodyPr>
            <a:normAutofit lnSpcReduction="10000"/>
          </a:bodyPr>
          <a:lstStyle/>
          <a:p>
            <a:pPr marL="514350" indent="-514350">
              <a:buFont typeface="+mj-lt"/>
              <a:buAutoNum type="arabicPeriod"/>
            </a:pPr>
            <a:r>
              <a:rPr lang="en-US" dirty="0" smtClean="0"/>
              <a:t>Financial Aid for poor students </a:t>
            </a:r>
            <a:r>
              <a:rPr lang="en-US" i="1" dirty="0" smtClean="0"/>
              <a:t>and adjunct faculty</a:t>
            </a:r>
          </a:p>
          <a:p>
            <a:pPr marL="514350" indent="-514350">
              <a:buFont typeface="+mj-lt"/>
              <a:buAutoNum type="arabicPeriod"/>
            </a:pPr>
            <a:r>
              <a:rPr lang="en-US" dirty="0" smtClean="0"/>
              <a:t>Will need to retool student workforce</a:t>
            </a:r>
          </a:p>
          <a:p>
            <a:pPr marL="514350" indent="-514350">
              <a:buFont typeface="+mj-lt"/>
              <a:buAutoNum type="arabicPeriod"/>
            </a:pPr>
            <a:r>
              <a:rPr lang="en-US" dirty="0" smtClean="0"/>
              <a:t>Should appoint one person to oversee the initiative</a:t>
            </a:r>
          </a:p>
          <a:p>
            <a:pPr marL="514350" indent="-514350">
              <a:buFont typeface="+mj-lt"/>
              <a:buAutoNum type="arabicPeriod"/>
            </a:pPr>
            <a:r>
              <a:rPr lang="en-US" dirty="0" smtClean="0"/>
              <a:t>Some money will be needed to transition from here to there</a:t>
            </a:r>
          </a:p>
          <a:p>
            <a:pPr marL="514350" indent="-514350">
              <a:buFont typeface="+mj-lt"/>
              <a:buAutoNum type="arabicPeriod"/>
            </a:pPr>
            <a:r>
              <a:rPr lang="en-US" dirty="0" smtClean="0"/>
              <a:t>This is a </a:t>
            </a:r>
            <a:r>
              <a:rPr lang="en-US" i="1" dirty="0" smtClean="0"/>
              <a:t>process</a:t>
            </a:r>
            <a:r>
              <a:rPr lang="en-US" dirty="0" smtClean="0"/>
              <a:t> and will not run smoothly the first time out. As things evolve, so will the program.</a:t>
            </a:r>
          </a:p>
          <a:p>
            <a:pPr marL="514350" indent="-514350">
              <a:buFont typeface="+mj-lt"/>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4561</TotalTime>
  <Words>466</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Laptop Initiative </vt:lpstr>
      <vt:lpstr>What we have done so far:</vt:lpstr>
      <vt:lpstr>What the Real Big issue is:</vt:lpstr>
      <vt:lpstr>Slide 4</vt:lpstr>
      <vt:lpstr>What we need to do is…</vt:lpstr>
      <vt:lpstr>Students are far ahead on the adaption curve then most of the faculty</vt:lpstr>
      <vt:lpstr>Recommendations for Faculty,  by Faculty</vt:lpstr>
      <vt:lpstr>Item for recommendation:  Administration PR/Marketing Campaign </vt:lpstr>
      <vt:lpstr>Other Important Items</vt:lpstr>
    </vt:vector>
  </TitlesOfParts>
  <Company>Rowan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Laptop Initiative</dc:title>
  <dc:creator>student</dc:creator>
  <cp:lastModifiedBy>Tom Fusco</cp:lastModifiedBy>
  <cp:revision>47</cp:revision>
  <dcterms:created xsi:type="dcterms:W3CDTF">2009-05-18T13:12:35Z</dcterms:created>
  <dcterms:modified xsi:type="dcterms:W3CDTF">2011-01-06T18:43:57Z</dcterms:modified>
</cp:coreProperties>
</file>